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sldIdLst>
    <p:sldId id="256" r:id="rId2"/>
    <p:sldId id="259" r:id="rId3"/>
    <p:sldId id="258" r:id="rId4"/>
    <p:sldId id="257" r:id="rId5"/>
    <p:sldId id="260" r:id="rId6"/>
    <p:sldId id="275" r:id="rId7"/>
    <p:sldId id="261" r:id="rId8"/>
    <p:sldId id="276" r:id="rId9"/>
    <p:sldId id="262" r:id="rId10"/>
    <p:sldId id="277" r:id="rId11"/>
    <p:sldId id="278" r:id="rId12"/>
    <p:sldId id="279" r:id="rId13"/>
    <p:sldId id="265" r:id="rId14"/>
    <p:sldId id="267" r:id="rId15"/>
    <p:sldId id="266" r:id="rId16"/>
    <p:sldId id="280" r:id="rId17"/>
    <p:sldId id="263" r:id="rId18"/>
    <p:sldId id="281" r:id="rId19"/>
    <p:sldId id="264" r:id="rId20"/>
    <p:sldId id="272" r:id="rId21"/>
    <p:sldId id="271" r:id="rId22"/>
    <p:sldId id="270" r:id="rId23"/>
    <p:sldId id="273" r:id="rId24"/>
    <p:sldId id="269" r:id="rId2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2" name="Prostokąt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Prostokąt zaokrąglony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tytuł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lIns="0" tIns="0" rIns="0" bIns="0">
            <a:noAutofit/>
          </a:bodyPr>
          <a:lstStyle>
            <a:lvl1pPr>
              <a:defRPr sz="1400">
                <a:solidFill>
                  <a:srgbClr val="FFFFFF"/>
                </a:solidFill>
              </a:defRPr>
            </a:lvl1pPr>
          </a:lstStyle>
          <a:p>
            <a:fld id="{92A2F1E3-576E-488B-951B-92C3846ED727}" type="slidenum">
              <a:rPr lang="pl-PL" smtClean="0"/>
              <a:pPr/>
              <a:t>‹#›</a:t>
            </a:fld>
            <a:endParaRPr lang="pl-PL"/>
          </a:p>
        </p:txBody>
      </p:sp>
      <p:sp>
        <p:nvSpPr>
          <p:cNvPr id="7" name="Prostokąt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ytuł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pl-PL" smtClean="0"/>
              <a:t>Kliknij, aby edytować styl</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2A2F1E3-576E-488B-951B-92C3846ED727}"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1"/>
            <a:ext cx="201168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914400" y="274640"/>
            <a:ext cx="55626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2A2F1E3-576E-488B-951B-92C3846ED727}"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4" name="Symbol zastępczy daty 3"/>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2A2F1E3-576E-488B-951B-92C3846ED727}" type="slidenum">
              <a:rPr lang="pl-PL" smtClean="0"/>
              <a:pPr/>
              <a:t>‹#›</a:t>
            </a:fld>
            <a:endParaRPr lang="pl-PL"/>
          </a:p>
        </p:txBody>
      </p:sp>
      <p:sp>
        <p:nvSpPr>
          <p:cNvPr id="8" name="Symbol zastępczy zawartości 7"/>
          <p:cNvSpPr>
            <a:spLocks noGrp="1"/>
          </p:cNvSpPr>
          <p:nvPr>
            <p:ph sz="quarter" idx="1"/>
          </p:nvPr>
        </p:nvSpPr>
        <p:spPr>
          <a:xfrm>
            <a:off x="914400" y="1447800"/>
            <a:ext cx="777240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1" name="Prostokąt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Prostokąt zaokrąglony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722313" y="952500"/>
            <a:ext cx="7772400" cy="1362075"/>
          </a:xfrm>
        </p:spPr>
        <p:txBody>
          <a:bodyPr anchor="b" anchorCtr="0"/>
          <a:lstStyle>
            <a:lvl1pPr algn="l">
              <a:buNone/>
              <a:defRPr sz="4000" b="0" cap="none"/>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5" name="Symbol zastępczy stopki 4"/>
          <p:cNvSpPr>
            <a:spLocks noGrp="1"/>
          </p:cNvSpPr>
          <p:nvPr>
            <p:ph type="ftr" sz="quarter" idx="11"/>
          </p:nvPr>
        </p:nvSpPr>
        <p:spPr>
          <a:xfrm>
            <a:off x="800100" y="6172200"/>
            <a:ext cx="4000500" cy="457200"/>
          </a:xfrm>
        </p:spPr>
        <p:txBody>
          <a:bodyPr/>
          <a:lstStyle/>
          <a:p>
            <a:endParaRPr lang="pl-PL"/>
          </a:p>
        </p:txBody>
      </p:sp>
      <p:sp>
        <p:nvSpPr>
          <p:cNvPr id="7" name="Prostokąt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Prostokąt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rostokąt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ymbol zastępczy numeru slajdu 5"/>
          <p:cNvSpPr>
            <a:spLocks noGrp="1"/>
          </p:cNvSpPr>
          <p:nvPr>
            <p:ph type="sldNum" sz="quarter" idx="12"/>
          </p:nvPr>
        </p:nvSpPr>
        <p:spPr>
          <a:xfrm>
            <a:off x="146304" y="6208776"/>
            <a:ext cx="457200" cy="457200"/>
          </a:xfrm>
        </p:spPr>
        <p:txBody>
          <a:bodyPr/>
          <a:lstStyle/>
          <a:p>
            <a:fld id="{92A2F1E3-576E-488B-951B-92C3846ED727}"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5" name="Symbol zastępczy daty 4"/>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2A2F1E3-576E-488B-951B-92C3846ED727}" type="slidenum">
              <a:rPr lang="pl-PL" smtClean="0"/>
              <a:pPr/>
              <a:t>‹#›</a:t>
            </a:fld>
            <a:endParaRPr lang="pl-PL"/>
          </a:p>
        </p:txBody>
      </p:sp>
      <p:sp>
        <p:nvSpPr>
          <p:cNvPr id="9" name="Symbol zastępczy zawartości 8"/>
          <p:cNvSpPr>
            <a:spLocks noGrp="1"/>
          </p:cNvSpPr>
          <p:nvPr>
            <p:ph sz="quarter" idx="1"/>
          </p:nvPr>
        </p:nvSpPr>
        <p:spPr>
          <a:xfrm>
            <a:off x="914400" y="1447800"/>
            <a:ext cx="374904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1" name="Symbol zastępczy zawartości 10"/>
          <p:cNvSpPr>
            <a:spLocks noGrp="1"/>
          </p:cNvSpPr>
          <p:nvPr>
            <p:ph sz="quarter" idx="2"/>
          </p:nvPr>
        </p:nvSpPr>
        <p:spPr>
          <a:xfrm>
            <a:off x="4933950" y="1447800"/>
            <a:ext cx="374904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1143000"/>
          </a:xfrm>
        </p:spPr>
        <p:txBody>
          <a:bodyPr anchor="b" anchorCtr="0"/>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7" name="Symbol zastępczy daty 6"/>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2A2F1E3-576E-488B-951B-92C3846ED727}" type="slidenum">
              <a:rPr lang="pl-PL" smtClean="0"/>
              <a:pPr/>
              <a:t>‹#›</a:t>
            </a:fld>
            <a:endParaRPr lang="pl-PL"/>
          </a:p>
        </p:txBody>
      </p:sp>
      <p:sp>
        <p:nvSpPr>
          <p:cNvPr id="11" name="Symbol zastępczy zawartości 10"/>
          <p:cNvSpPr>
            <a:spLocks noGrp="1"/>
          </p:cNvSpPr>
          <p:nvPr>
            <p:ph sz="half" idx="2"/>
          </p:nvPr>
        </p:nvSpPr>
        <p:spPr>
          <a:xfrm>
            <a:off x="914400" y="2247900"/>
            <a:ext cx="3733800" cy="38862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4"/>
          </p:nvPr>
        </p:nvSpPr>
        <p:spPr>
          <a:xfrm>
            <a:off x="4953000" y="2247900"/>
            <a:ext cx="3733800" cy="38862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2A2F1E3-576E-488B-951B-92C3846ED727}"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2A2F1E3-576E-488B-951B-92C3846ED727}"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Prostokąt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Prostokąt zaokrąglony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914400" y="273050"/>
            <a:ext cx="7772400" cy="1143000"/>
          </a:xfrm>
        </p:spPr>
        <p:txBody>
          <a:bodyPr anchor="b" anchorCtr="0"/>
          <a:lstStyle>
            <a:lvl1pPr algn="l">
              <a:buNone/>
              <a:defRPr sz="4000" b="0"/>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2A2F1E3-576E-488B-951B-92C3846ED727}" type="slidenum">
              <a:rPr lang="pl-PL" smtClean="0"/>
              <a:pPr/>
              <a:t>‹#›</a:t>
            </a:fld>
            <a:endParaRPr lang="pl-PL"/>
          </a:p>
        </p:txBody>
      </p:sp>
      <p:sp>
        <p:nvSpPr>
          <p:cNvPr id="11" name="Symbol zastępczy zawartości 10"/>
          <p:cNvSpPr>
            <a:spLocks noGrp="1"/>
          </p:cNvSpPr>
          <p:nvPr>
            <p:ph sz="quarter" idx="1"/>
          </p:nvPr>
        </p:nvSpPr>
        <p:spPr>
          <a:xfrm>
            <a:off x="2971800" y="1600200"/>
            <a:ext cx="5715000" cy="44958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pl-PL" smtClean="0"/>
              <a:t>Kliknij, aby edytować styl</a:t>
            </a:r>
            <a:endParaRPr kumimoji="0" lang="en-US"/>
          </a:p>
        </p:txBody>
      </p:sp>
      <p:sp>
        <p:nvSpPr>
          <p:cNvPr id="4" name="Symbol zastępczy tekstu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151BFF5F-4A32-45D9-B473-5BF6B2FF6C9A}" type="datetimeFigureOut">
              <a:rPr lang="pl-PL" smtClean="0"/>
              <a:pPr/>
              <a:t>29.06.2025</a:t>
            </a:fld>
            <a:endParaRPr lang="pl-PL"/>
          </a:p>
        </p:txBody>
      </p:sp>
      <p:sp>
        <p:nvSpPr>
          <p:cNvPr id="6" name="Symbol zastępczy stopki 5"/>
          <p:cNvSpPr>
            <a:spLocks noGrp="1"/>
          </p:cNvSpPr>
          <p:nvPr>
            <p:ph type="ftr" sz="quarter" idx="11"/>
          </p:nvPr>
        </p:nvSpPr>
        <p:spPr>
          <a:xfrm>
            <a:off x="914400" y="6172200"/>
            <a:ext cx="3886200" cy="457200"/>
          </a:xfrm>
        </p:spPr>
        <p:txBody>
          <a:bodyPr/>
          <a:lstStyle/>
          <a:p>
            <a:endParaRPr lang="pl-PL"/>
          </a:p>
        </p:txBody>
      </p:sp>
      <p:sp>
        <p:nvSpPr>
          <p:cNvPr id="7" name="Symbol zastępczy numeru slajdu 6"/>
          <p:cNvSpPr>
            <a:spLocks noGrp="1"/>
          </p:cNvSpPr>
          <p:nvPr>
            <p:ph type="sldNum" sz="quarter" idx="12"/>
          </p:nvPr>
        </p:nvSpPr>
        <p:spPr>
          <a:xfrm>
            <a:off x="146304" y="6208776"/>
            <a:ext cx="457200" cy="457200"/>
          </a:xfrm>
        </p:spPr>
        <p:txBody>
          <a:bodyPr/>
          <a:lstStyle/>
          <a:p>
            <a:fld id="{92A2F1E3-576E-488B-951B-92C3846ED727}" type="slidenum">
              <a:rPr lang="pl-PL" smtClean="0"/>
              <a:pPr/>
              <a:t>‹#›</a:t>
            </a:fld>
            <a:endParaRPr lang="pl-PL"/>
          </a:p>
        </p:txBody>
      </p:sp>
      <p:sp>
        <p:nvSpPr>
          <p:cNvPr id="11" name="Prostokąt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rostokąt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Symbol zastępczy obrazu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pl-PL" smtClean="0"/>
              <a:t>Kliknij ikonę, aby dodać obraz</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Prostokąt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Prostokąt zaokrąglony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Symbol zastępczy tytułu 21"/>
          <p:cNvSpPr>
            <a:spLocks noGrp="1"/>
          </p:cNvSpPr>
          <p:nvPr>
            <p:ph type="title"/>
          </p:nvPr>
        </p:nvSpPr>
        <p:spPr>
          <a:xfrm>
            <a:off x="914400" y="274638"/>
            <a:ext cx="7772400" cy="1143000"/>
          </a:xfrm>
          <a:prstGeom prst="rect">
            <a:avLst/>
          </a:prstGeom>
        </p:spPr>
        <p:txBody>
          <a:bodyPr bIns="91440" anchor="b" anchorCtr="0">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51BFF5F-4A32-45D9-B473-5BF6B2FF6C9A}" type="datetimeFigureOut">
              <a:rPr lang="pl-PL" smtClean="0"/>
              <a:pPr/>
              <a:t>29.06.2025</a:t>
            </a:fld>
            <a:endParaRPr lang="pl-PL"/>
          </a:p>
        </p:txBody>
      </p:sp>
      <p:sp>
        <p:nvSpPr>
          <p:cNvPr id="3" name="Symbol zastępczy stopki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pl-PL"/>
          </a:p>
        </p:txBody>
      </p:sp>
      <p:sp>
        <p:nvSpPr>
          <p:cNvPr id="23" name="Symbol zastępczy numeru slajd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2A2F1E3-576E-488B-951B-92C3846ED727}"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428596" y="4929198"/>
            <a:ext cx="8458200" cy="1357322"/>
          </a:xfrm>
        </p:spPr>
        <p:txBody>
          <a:bodyPr>
            <a:normAutofit fontScale="92500" lnSpcReduction="10000"/>
          </a:bodyPr>
          <a:lstStyle/>
          <a:p>
            <a:pPr algn="ctr"/>
            <a:r>
              <a:rPr lang="pl-PL" sz="3200" b="1" dirty="0" smtClean="0">
                <a:ln w="19050">
                  <a:solidFill>
                    <a:schemeClr val="tx1"/>
                  </a:solidFill>
                </a:ln>
                <a:solidFill>
                  <a:schemeClr val="accent2">
                    <a:lumMod val="75000"/>
                  </a:schemeClr>
                </a:solidFill>
              </a:rPr>
              <a:t>OŚRODEK </a:t>
            </a:r>
            <a:r>
              <a:rPr lang="pl-PL" sz="3200" b="1" dirty="0" smtClean="0">
                <a:ln w="9525">
                  <a:solidFill>
                    <a:schemeClr val="tx1"/>
                  </a:solidFill>
                </a:ln>
                <a:solidFill>
                  <a:schemeClr val="accent2">
                    <a:lumMod val="75000"/>
                  </a:schemeClr>
                </a:solidFill>
              </a:rPr>
              <a:t>SZKOLNO-WYCHOWAWCZY</a:t>
            </a:r>
            <a:br>
              <a:rPr lang="pl-PL" sz="3200" b="1" dirty="0" smtClean="0">
                <a:ln w="9525">
                  <a:solidFill>
                    <a:schemeClr val="tx1"/>
                  </a:solidFill>
                </a:ln>
                <a:solidFill>
                  <a:schemeClr val="accent2">
                    <a:lumMod val="75000"/>
                  </a:schemeClr>
                </a:solidFill>
              </a:rPr>
            </a:br>
            <a:r>
              <a:rPr lang="pl-PL" sz="3200" b="1" dirty="0" smtClean="0">
                <a:ln w="9525">
                  <a:solidFill>
                    <a:schemeClr val="tx1"/>
                  </a:solidFill>
                </a:ln>
                <a:solidFill>
                  <a:schemeClr val="accent2">
                    <a:lumMod val="75000"/>
                  </a:schemeClr>
                </a:solidFill>
              </a:rPr>
              <a:t>im. Jana Brzechwy </a:t>
            </a:r>
            <a:r>
              <a:rPr lang="pl-PL" sz="3200" b="1" dirty="0" smtClean="0">
                <a:ln w="19050">
                  <a:solidFill>
                    <a:schemeClr val="tx1"/>
                  </a:solidFill>
                </a:ln>
                <a:solidFill>
                  <a:schemeClr val="accent2">
                    <a:lumMod val="75000"/>
                  </a:schemeClr>
                </a:solidFill>
              </a:rPr>
              <a:t> </a:t>
            </a:r>
            <a:br>
              <a:rPr lang="pl-PL" sz="3200" b="1" dirty="0" smtClean="0">
                <a:ln w="19050">
                  <a:solidFill>
                    <a:schemeClr val="tx1"/>
                  </a:solidFill>
                </a:ln>
                <a:solidFill>
                  <a:schemeClr val="accent2">
                    <a:lumMod val="75000"/>
                  </a:schemeClr>
                </a:solidFill>
              </a:rPr>
            </a:br>
            <a:r>
              <a:rPr lang="pl-PL" sz="3200" b="1" dirty="0" smtClean="0">
                <a:ln w="19050">
                  <a:solidFill>
                    <a:schemeClr val="tx1"/>
                  </a:solidFill>
                </a:ln>
                <a:solidFill>
                  <a:schemeClr val="accent2">
                    <a:lumMod val="75000"/>
                  </a:schemeClr>
                </a:solidFill>
              </a:rPr>
              <a:t>W  SZPROTAWIE</a:t>
            </a:r>
            <a:endParaRPr lang="pl-PL" sz="3200" b="1" dirty="0">
              <a:ln w="19050">
                <a:solidFill>
                  <a:schemeClr val="tx1"/>
                </a:solidFill>
              </a:ln>
              <a:solidFill>
                <a:schemeClr val="accent2">
                  <a:lumMod val="75000"/>
                </a:schemeClr>
              </a:solidFill>
            </a:endParaRPr>
          </a:p>
        </p:txBody>
      </p:sp>
      <p:pic>
        <p:nvPicPr>
          <p:cNvPr id="23554" name="Picture 2" descr="http://soswszprotawa.powiatzaganski.pl/wp-content/uploads/2016/09/sosw.png"/>
          <p:cNvPicPr>
            <a:picLocks noChangeAspect="1" noChangeArrowheads="1"/>
          </p:cNvPicPr>
          <p:nvPr/>
        </p:nvPicPr>
        <p:blipFill>
          <a:blip r:embed="rId2" cstate="print"/>
          <a:srcRect/>
          <a:stretch>
            <a:fillRect/>
          </a:stretch>
        </p:blipFill>
        <p:spPr bwMode="auto">
          <a:xfrm>
            <a:off x="7358082" y="500042"/>
            <a:ext cx="1357322" cy="1357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az 3" descr="Zdjęcie WhatsApp 2025-06-29 o 00.19.21_45965b30.jpg"/>
          <p:cNvPicPr>
            <a:picLocks noChangeAspect="1"/>
          </p:cNvPicPr>
          <p:nvPr/>
        </p:nvPicPr>
        <p:blipFill>
          <a:blip r:embed="rId3"/>
          <a:stretch>
            <a:fillRect/>
          </a:stretch>
        </p:blipFill>
        <p:spPr>
          <a:xfrm>
            <a:off x="1714480" y="642918"/>
            <a:ext cx="5429256" cy="4071942"/>
          </a:xfrm>
          <a:prstGeom prst="rect">
            <a:avLst/>
          </a:prstGeom>
          <a:solidFill>
            <a:srgbClr val="FFC00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az 5" descr="spz_logo.png"/>
          <p:cNvPicPr/>
          <p:nvPr/>
        </p:nvPicPr>
        <p:blipFill>
          <a:blip r:embed="rId4" cstate="print"/>
          <a:stretch>
            <a:fillRect/>
          </a:stretch>
        </p:blipFill>
        <p:spPr>
          <a:xfrm>
            <a:off x="7429520" y="3214686"/>
            <a:ext cx="1196710" cy="11259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2024/2025</a:t>
            </a:r>
            <a:endParaRPr lang="pl-PL" dirty="0">
              <a:solidFill>
                <a:srgbClr val="FF0000"/>
              </a:solidFill>
            </a:endParaRPr>
          </a:p>
        </p:txBody>
      </p:sp>
      <p:pic>
        <p:nvPicPr>
          <p:cNvPr id="26626" name="Picture 2"/>
          <p:cNvPicPr>
            <a:picLocks noGrp="1" noChangeAspect="1" noChangeArrowheads="1"/>
          </p:cNvPicPr>
          <p:nvPr>
            <p:ph sz="quarter" idx="1"/>
          </p:nvPr>
        </p:nvPicPr>
        <p:blipFill>
          <a:blip r:embed="rId2"/>
          <a:srcRect/>
          <a:stretch>
            <a:fillRect/>
          </a:stretch>
        </p:blipFill>
        <p:spPr bwMode="auto">
          <a:xfrm>
            <a:off x="110334" y="1000108"/>
            <a:ext cx="2427352" cy="1571636"/>
          </a:xfrm>
          <a:prstGeom prst="rect">
            <a:avLst/>
          </a:prstGeom>
          <a:ln>
            <a:noFill/>
          </a:ln>
          <a:effectLst>
            <a:softEdge rad="112500"/>
          </a:effectLst>
        </p:spPr>
      </p:pic>
      <p:pic>
        <p:nvPicPr>
          <p:cNvPr id="26630" name="Picture 6"/>
          <p:cNvPicPr>
            <a:picLocks noChangeAspect="1" noChangeArrowheads="1"/>
          </p:cNvPicPr>
          <p:nvPr/>
        </p:nvPicPr>
        <p:blipFill>
          <a:blip r:embed="rId3"/>
          <a:srcRect t="4253" b="29111"/>
          <a:stretch>
            <a:fillRect/>
          </a:stretch>
        </p:blipFill>
        <p:spPr bwMode="auto">
          <a:xfrm>
            <a:off x="4929190" y="1214422"/>
            <a:ext cx="1428760" cy="1929661"/>
          </a:xfrm>
          <a:prstGeom prst="rect">
            <a:avLst/>
          </a:prstGeom>
          <a:ln>
            <a:noFill/>
          </a:ln>
          <a:effectLst>
            <a:softEdge rad="112500"/>
          </a:effectLst>
        </p:spPr>
      </p:pic>
      <p:pic>
        <p:nvPicPr>
          <p:cNvPr id="12" name="Picture 1"/>
          <p:cNvPicPr>
            <a:picLocks noChangeAspect="1" noChangeArrowheads="1"/>
          </p:cNvPicPr>
          <p:nvPr/>
        </p:nvPicPr>
        <p:blipFill>
          <a:blip r:embed="rId4"/>
          <a:srcRect/>
          <a:stretch>
            <a:fillRect/>
          </a:stretch>
        </p:blipFill>
        <p:spPr bwMode="auto">
          <a:xfrm>
            <a:off x="2285984" y="1428736"/>
            <a:ext cx="2101934" cy="1357322"/>
          </a:xfrm>
          <a:prstGeom prst="rect">
            <a:avLst/>
          </a:prstGeom>
          <a:ln>
            <a:noFill/>
          </a:ln>
          <a:effectLst>
            <a:softEdge rad="112500"/>
          </a:effectLst>
        </p:spPr>
      </p:pic>
      <p:sp>
        <p:nvSpPr>
          <p:cNvPr id="13" name="Prostokąt 12"/>
          <p:cNvSpPr/>
          <p:nvPr/>
        </p:nvSpPr>
        <p:spPr>
          <a:xfrm>
            <a:off x="0" y="2500306"/>
            <a:ext cx="4734694" cy="646331"/>
          </a:xfrm>
          <a:prstGeom prst="rect">
            <a:avLst/>
          </a:prstGeom>
        </p:spPr>
        <p:txBody>
          <a:bodyPr wrap="none">
            <a:spAutoFit/>
          </a:bodyPr>
          <a:lstStyle/>
          <a:p>
            <a:pPr algn="ctr"/>
            <a:r>
              <a:rPr lang="pl-PL" dirty="0"/>
              <a:t>Filmy z kolekcji „Dobre łącza” </a:t>
            </a:r>
            <a:r>
              <a:rPr lang="pl-PL" dirty="0" smtClean="0"/>
              <a:t>CEO</a:t>
            </a:r>
            <a:br>
              <a:rPr lang="pl-PL" dirty="0" smtClean="0"/>
            </a:br>
            <a:r>
              <a:rPr lang="pl-PL" dirty="0" smtClean="0"/>
              <a:t> są dla nas pretekstem do rozmów o emocjach </a:t>
            </a:r>
            <a:endParaRPr lang="pl-PL" dirty="0"/>
          </a:p>
        </p:txBody>
      </p:sp>
      <p:sp>
        <p:nvSpPr>
          <p:cNvPr id="14" name="Prostokąt 13"/>
          <p:cNvSpPr/>
          <p:nvPr/>
        </p:nvSpPr>
        <p:spPr>
          <a:xfrm>
            <a:off x="1500166" y="5786454"/>
            <a:ext cx="4572000" cy="923330"/>
          </a:xfrm>
          <a:prstGeom prst="rect">
            <a:avLst/>
          </a:prstGeom>
        </p:spPr>
        <p:txBody>
          <a:bodyPr>
            <a:spAutoFit/>
          </a:bodyPr>
          <a:lstStyle/>
          <a:p>
            <a:pPr algn="ctr"/>
            <a:r>
              <a:rPr lang="pl-PL" dirty="0" smtClean="0"/>
              <a:t>Poznajemy hobby,  </a:t>
            </a:r>
            <a:r>
              <a:rPr lang="pl-PL" dirty="0" smtClean="0"/>
              <a:t/>
            </a:r>
            <a:br>
              <a:rPr lang="pl-PL" dirty="0" smtClean="0"/>
            </a:br>
            <a:r>
              <a:rPr lang="pl-PL" dirty="0" smtClean="0"/>
              <a:t>zainteresowania</a:t>
            </a:r>
            <a:r>
              <a:rPr lang="pl-PL" dirty="0" smtClean="0"/>
              <a:t/>
            </a:r>
            <a:br>
              <a:rPr lang="pl-PL" dirty="0" smtClean="0"/>
            </a:br>
            <a:r>
              <a:rPr lang="pl-PL" dirty="0" smtClean="0"/>
              <a:t> i zawody </a:t>
            </a:r>
            <a:r>
              <a:rPr lang="pl-PL" dirty="0"/>
              <a:t>różnych osób </a:t>
            </a:r>
          </a:p>
        </p:txBody>
      </p:sp>
      <p:sp>
        <p:nvSpPr>
          <p:cNvPr id="19" name="Prostokąt 18"/>
          <p:cNvSpPr/>
          <p:nvPr/>
        </p:nvSpPr>
        <p:spPr>
          <a:xfrm>
            <a:off x="5857884" y="5934670"/>
            <a:ext cx="3286116" cy="923330"/>
          </a:xfrm>
          <a:prstGeom prst="rect">
            <a:avLst/>
          </a:prstGeom>
        </p:spPr>
        <p:txBody>
          <a:bodyPr wrap="square">
            <a:spAutoFit/>
          </a:bodyPr>
          <a:lstStyle/>
          <a:p>
            <a:pPr algn="ctr"/>
            <a:r>
              <a:rPr lang="pl-PL" dirty="0" smtClean="0"/>
              <a:t>Wspieramy uczniów </a:t>
            </a:r>
            <a:br>
              <a:rPr lang="pl-PL" dirty="0" smtClean="0"/>
            </a:br>
            <a:r>
              <a:rPr lang="pl-PL" dirty="0" smtClean="0"/>
              <a:t>w realizacji marzeń i osiąganiu sukcesów</a:t>
            </a:r>
            <a:endParaRPr lang="pl-PL" dirty="0"/>
          </a:p>
        </p:txBody>
      </p:sp>
      <p:pic>
        <p:nvPicPr>
          <p:cNvPr id="26636" name="Picture 12"/>
          <p:cNvPicPr>
            <a:picLocks noChangeAspect="1" noChangeArrowheads="1"/>
          </p:cNvPicPr>
          <p:nvPr/>
        </p:nvPicPr>
        <p:blipFill>
          <a:blip r:embed="rId5"/>
          <a:srcRect/>
          <a:stretch>
            <a:fillRect/>
          </a:stretch>
        </p:blipFill>
        <p:spPr bwMode="auto">
          <a:xfrm>
            <a:off x="6572264" y="1357298"/>
            <a:ext cx="1493783" cy="2479679"/>
          </a:xfrm>
          <a:prstGeom prst="rect">
            <a:avLst/>
          </a:prstGeom>
          <a:noFill/>
          <a:ln w="9525">
            <a:noFill/>
            <a:miter lim="800000"/>
            <a:headEnd/>
            <a:tailEnd/>
          </a:ln>
          <a:effectLst/>
        </p:spPr>
      </p:pic>
      <p:sp>
        <p:nvSpPr>
          <p:cNvPr id="10" name="pole tekstowe 9"/>
          <p:cNvSpPr txBox="1"/>
          <p:nvPr/>
        </p:nvSpPr>
        <p:spPr>
          <a:xfrm>
            <a:off x="4857752" y="3000372"/>
            <a:ext cx="2643206" cy="646331"/>
          </a:xfrm>
          <a:prstGeom prst="rect">
            <a:avLst/>
          </a:prstGeom>
          <a:noFill/>
        </p:spPr>
        <p:txBody>
          <a:bodyPr wrap="square" rtlCol="0">
            <a:spAutoFit/>
          </a:bodyPr>
          <a:lstStyle/>
          <a:p>
            <a:pPr algn="ctr"/>
            <a:r>
              <a:rPr lang="pl-PL" dirty="0" smtClean="0"/>
              <a:t>Realizujemy innowację </a:t>
            </a:r>
            <a:r>
              <a:rPr lang="pl-PL" i="1" dirty="0" smtClean="0"/>
              <a:t>Sztuka emocji</a:t>
            </a:r>
            <a:endParaRPr lang="pl-PL" i="1" dirty="0"/>
          </a:p>
        </p:txBody>
      </p:sp>
      <p:pic>
        <p:nvPicPr>
          <p:cNvPr id="1026" name="Picture 2"/>
          <p:cNvPicPr>
            <a:picLocks noChangeAspect="1" noChangeArrowheads="1"/>
          </p:cNvPicPr>
          <p:nvPr/>
        </p:nvPicPr>
        <p:blipFill>
          <a:blip r:embed="rId6"/>
          <a:srcRect/>
          <a:stretch>
            <a:fillRect/>
          </a:stretch>
        </p:blipFill>
        <p:spPr bwMode="auto">
          <a:xfrm>
            <a:off x="6000760" y="4000504"/>
            <a:ext cx="2552700" cy="1871671"/>
          </a:xfrm>
          <a:prstGeom prst="rect">
            <a:avLst/>
          </a:prstGeom>
          <a:ln>
            <a:noFill/>
          </a:ln>
          <a:effectLst>
            <a:softEdge rad="112500"/>
          </a:effectLst>
        </p:spPr>
      </p:pic>
      <p:pic>
        <p:nvPicPr>
          <p:cNvPr id="1027" name="Picture 3"/>
          <p:cNvPicPr>
            <a:picLocks noChangeAspect="1" noChangeArrowheads="1"/>
          </p:cNvPicPr>
          <p:nvPr/>
        </p:nvPicPr>
        <p:blipFill>
          <a:blip r:embed="rId7"/>
          <a:srcRect r="35932"/>
          <a:stretch>
            <a:fillRect/>
          </a:stretch>
        </p:blipFill>
        <p:spPr bwMode="auto">
          <a:xfrm>
            <a:off x="5214942" y="4214818"/>
            <a:ext cx="1071570" cy="2060574"/>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a:srcRect/>
          <a:stretch>
            <a:fillRect/>
          </a:stretch>
        </p:blipFill>
        <p:spPr bwMode="auto">
          <a:xfrm>
            <a:off x="214282" y="3214686"/>
            <a:ext cx="2801073" cy="1865316"/>
          </a:xfrm>
          <a:prstGeom prst="rect">
            <a:avLst/>
          </a:prstGeom>
          <a:noFill/>
          <a:ln w="9525">
            <a:noFill/>
            <a:miter lim="800000"/>
            <a:headEnd/>
            <a:tailEnd/>
          </a:ln>
          <a:effectLst/>
        </p:spPr>
      </p:pic>
      <p:pic>
        <p:nvPicPr>
          <p:cNvPr id="26635" name="Picture 11"/>
          <p:cNvPicPr>
            <a:picLocks noChangeAspect="1" noChangeArrowheads="1"/>
          </p:cNvPicPr>
          <p:nvPr/>
        </p:nvPicPr>
        <p:blipFill>
          <a:blip r:embed="rId9"/>
          <a:srcRect/>
          <a:stretch>
            <a:fillRect/>
          </a:stretch>
        </p:blipFill>
        <p:spPr bwMode="auto">
          <a:xfrm>
            <a:off x="428596" y="4572008"/>
            <a:ext cx="2254447" cy="2070097"/>
          </a:xfrm>
          <a:prstGeom prst="rect">
            <a:avLst/>
          </a:prstGeom>
          <a:noFill/>
          <a:ln w="9525">
            <a:noFill/>
            <a:miter lim="800000"/>
            <a:headEnd/>
            <a:tailEnd/>
          </a:ln>
          <a:effectLst/>
        </p:spPr>
      </p:pic>
      <p:pic>
        <p:nvPicPr>
          <p:cNvPr id="1029" name="Picture 5"/>
          <p:cNvPicPr>
            <a:picLocks noChangeAspect="1" noChangeArrowheads="1"/>
          </p:cNvPicPr>
          <p:nvPr/>
        </p:nvPicPr>
        <p:blipFill>
          <a:blip r:embed="rId10"/>
          <a:srcRect/>
          <a:stretch>
            <a:fillRect/>
          </a:stretch>
        </p:blipFill>
        <p:spPr bwMode="auto">
          <a:xfrm>
            <a:off x="2714612" y="3643314"/>
            <a:ext cx="1571625" cy="2085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2024/2025</a:t>
            </a:r>
            <a:endParaRPr lang="pl-PL" dirty="0">
              <a:solidFill>
                <a:srgbClr val="FF0000"/>
              </a:solidFill>
            </a:endParaRPr>
          </a:p>
        </p:txBody>
      </p:sp>
      <p:pic>
        <p:nvPicPr>
          <p:cNvPr id="5" name="Picture 5"/>
          <p:cNvPicPr>
            <a:picLocks noChangeAspect="1" noChangeArrowheads="1"/>
          </p:cNvPicPr>
          <p:nvPr/>
        </p:nvPicPr>
        <p:blipFill>
          <a:blip r:embed="rId2"/>
          <a:srcRect/>
          <a:stretch>
            <a:fillRect/>
          </a:stretch>
        </p:blipFill>
        <p:spPr bwMode="auto">
          <a:xfrm>
            <a:off x="2000232" y="1357298"/>
            <a:ext cx="1772440" cy="22910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2"/>
          <p:cNvPicPr>
            <a:picLocks noGrp="1" noChangeAspect="1" noChangeArrowheads="1"/>
          </p:cNvPicPr>
          <p:nvPr>
            <p:ph sz="quarter" idx="1"/>
          </p:nvPr>
        </p:nvPicPr>
        <p:blipFill>
          <a:blip r:embed="rId3"/>
          <a:srcRect/>
          <a:stretch>
            <a:fillRect/>
          </a:stretch>
        </p:blipFill>
        <p:spPr bwMode="auto">
          <a:xfrm>
            <a:off x="214282" y="2214554"/>
            <a:ext cx="2071702" cy="28533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6"/>
          <p:cNvPicPr>
            <a:picLocks noChangeAspect="1" noChangeArrowheads="1"/>
          </p:cNvPicPr>
          <p:nvPr/>
        </p:nvPicPr>
        <p:blipFill>
          <a:blip r:embed="rId4"/>
          <a:srcRect/>
          <a:stretch>
            <a:fillRect/>
          </a:stretch>
        </p:blipFill>
        <p:spPr bwMode="auto">
          <a:xfrm>
            <a:off x="214282" y="642918"/>
            <a:ext cx="1714500" cy="154305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5"/>
          <a:srcRect/>
          <a:stretch>
            <a:fillRect/>
          </a:stretch>
        </p:blipFill>
        <p:spPr bwMode="auto">
          <a:xfrm>
            <a:off x="2857488" y="4214818"/>
            <a:ext cx="3623559" cy="23653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676" name="Picture 4"/>
          <p:cNvPicPr>
            <a:picLocks noChangeAspect="1" noChangeArrowheads="1"/>
          </p:cNvPicPr>
          <p:nvPr/>
        </p:nvPicPr>
        <p:blipFill>
          <a:blip r:embed="rId6"/>
          <a:srcRect/>
          <a:stretch>
            <a:fillRect/>
          </a:stretch>
        </p:blipFill>
        <p:spPr bwMode="auto">
          <a:xfrm>
            <a:off x="4857752" y="1928802"/>
            <a:ext cx="2074783"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pole tekstowe 10"/>
          <p:cNvSpPr txBox="1"/>
          <p:nvPr/>
        </p:nvSpPr>
        <p:spPr>
          <a:xfrm>
            <a:off x="0" y="5072074"/>
            <a:ext cx="2714644" cy="923330"/>
          </a:xfrm>
          <a:prstGeom prst="rect">
            <a:avLst/>
          </a:prstGeom>
          <a:noFill/>
        </p:spPr>
        <p:txBody>
          <a:bodyPr wrap="square" rtlCol="0">
            <a:spAutoFit/>
          </a:bodyPr>
          <a:lstStyle/>
          <a:p>
            <a:pPr algn="ctr"/>
            <a:r>
              <a:rPr lang="pl-PL" dirty="0" smtClean="0"/>
              <a:t>Pamiętamy o zdrowym odżywianiu</a:t>
            </a:r>
          </a:p>
          <a:p>
            <a:pPr algn="ctr"/>
            <a:endParaRPr lang="pl-PL" dirty="0" smtClean="0"/>
          </a:p>
        </p:txBody>
      </p:sp>
      <p:sp>
        <p:nvSpPr>
          <p:cNvPr id="13" name="pole tekstowe 12"/>
          <p:cNvSpPr txBox="1"/>
          <p:nvPr/>
        </p:nvSpPr>
        <p:spPr>
          <a:xfrm>
            <a:off x="6429356" y="5572140"/>
            <a:ext cx="2714644" cy="1138773"/>
          </a:xfrm>
          <a:prstGeom prst="rect">
            <a:avLst/>
          </a:prstGeom>
          <a:noFill/>
        </p:spPr>
        <p:txBody>
          <a:bodyPr wrap="square" rtlCol="0">
            <a:spAutoFit/>
          </a:bodyPr>
          <a:lstStyle/>
          <a:p>
            <a:pPr algn="ctr"/>
            <a:r>
              <a:rPr lang="pl-PL" dirty="0" smtClean="0"/>
              <a:t>Wiemy, jak zorganizować czas </a:t>
            </a:r>
            <a:r>
              <a:rPr lang="pl-PL" dirty="0" smtClean="0"/>
              <a:t>wolny</a:t>
            </a:r>
            <a:endParaRPr lang="pl-PL" dirty="0" smtClean="0"/>
          </a:p>
          <a:p>
            <a:pPr algn="ctr"/>
            <a:r>
              <a:rPr lang="pl-PL" sz="1600" dirty="0" smtClean="0"/>
              <a:t>Wystawa </a:t>
            </a:r>
            <a:r>
              <a:rPr lang="pl-PL" dirty="0" smtClean="0"/>
              <a:t/>
            </a:r>
            <a:br>
              <a:rPr lang="pl-PL" dirty="0" smtClean="0"/>
            </a:br>
            <a:r>
              <a:rPr lang="pl-PL" sz="1600" i="1" dirty="0" smtClean="0"/>
              <a:t>Moje zainteresowania</a:t>
            </a:r>
            <a:endParaRPr lang="pl-PL" i="1" dirty="0"/>
          </a:p>
        </p:txBody>
      </p:sp>
      <p:sp>
        <p:nvSpPr>
          <p:cNvPr id="15" name="pole tekstowe 14"/>
          <p:cNvSpPr txBox="1"/>
          <p:nvPr/>
        </p:nvSpPr>
        <p:spPr>
          <a:xfrm>
            <a:off x="-642974" y="5643578"/>
            <a:ext cx="4286248" cy="923330"/>
          </a:xfrm>
          <a:prstGeom prst="rect">
            <a:avLst/>
          </a:prstGeom>
          <a:noFill/>
        </p:spPr>
        <p:txBody>
          <a:bodyPr wrap="square" rtlCol="0">
            <a:spAutoFit/>
          </a:bodyPr>
          <a:lstStyle/>
          <a:p>
            <a:pPr algn="ctr"/>
            <a:r>
              <a:rPr lang="pl-PL" i="1" dirty="0" smtClean="0"/>
              <a:t>Innowacja Zdrowe życie</a:t>
            </a:r>
          </a:p>
          <a:p>
            <a:pPr algn="ctr"/>
            <a:r>
              <a:rPr lang="pl-PL" i="1" dirty="0" smtClean="0"/>
              <a:t> i pierwsza pomoc</a:t>
            </a:r>
          </a:p>
          <a:p>
            <a:pPr algn="ctr"/>
            <a:endParaRPr lang="pl-PL" dirty="0" smtClean="0"/>
          </a:p>
        </p:txBody>
      </p:sp>
      <p:sp>
        <p:nvSpPr>
          <p:cNvPr id="16" name="Prostokąt 15"/>
          <p:cNvSpPr/>
          <p:nvPr/>
        </p:nvSpPr>
        <p:spPr>
          <a:xfrm>
            <a:off x="2786050" y="3643314"/>
            <a:ext cx="4572000" cy="646331"/>
          </a:xfrm>
          <a:prstGeom prst="rect">
            <a:avLst/>
          </a:prstGeom>
        </p:spPr>
        <p:txBody>
          <a:bodyPr>
            <a:spAutoFit/>
          </a:bodyPr>
          <a:lstStyle/>
          <a:p>
            <a:pPr algn="ctr"/>
            <a:r>
              <a:rPr lang="pl-PL" i="1" dirty="0" smtClean="0"/>
              <a:t>Bierzemy udział w nietypowych – fajnych</a:t>
            </a:r>
            <a:br>
              <a:rPr lang="pl-PL" i="1" dirty="0" smtClean="0"/>
            </a:br>
            <a:r>
              <a:rPr lang="pl-PL" i="1" dirty="0" smtClean="0"/>
              <a:t> dniach w </a:t>
            </a:r>
            <a:r>
              <a:rPr lang="pl-PL" i="1" dirty="0"/>
              <a:t>naszej szkole </a:t>
            </a:r>
            <a:endParaRPr lang="pl-PL" dirty="0"/>
          </a:p>
        </p:txBody>
      </p:sp>
      <p:sp>
        <p:nvSpPr>
          <p:cNvPr id="17" name="pole tekstowe 16"/>
          <p:cNvSpPr txBox="1"/>
          <p:nvPr/>
        </p:nvSpPr>
        <p:spPr>
          <a:xfrm>
            <a:off x="6715108" y="1214422"/>
            <a:ext cx="2428892" cy="646331"/>
          </a:xfrm>
          <a:prstGeom prst="rect">
            <a:avLst/>
          </a:prstGeom>
          <a:noFill/>
        </p:spPr>
        <p:txBody>
          <a:bodyPr wrap="square" rtlCol="0">
            <a:spAutoFit/>
          </a:bodyPr>
          <a:lstStyle/>
          <a:p>
            <a:pPr algn="ctr"/>
            <a:r>
              <a:rPr lang="pl-PL" dirty="0" smtClean="0"/>
              <a:t>Działamy w kołach zainteresowań</a:t>
            </a:r>
            <a:endParaRPr lang="pl-PL" dirty="0"/>
          </a:p>
        </p:txBody>
      </p:sp>
      <p:pic>
        <p:nvPicPr>
          <p:cNvPr id="5122" name="Picture 2"/>
          <p:cNvPicPr>
            <a:picLocks noChangeAspect="1" noChangeArrowheads="1"/>
          </p:cNvPicPr>
          <p:nvPr/>
        </p:nvPicPr>
        <p:blipFill>
          <a:blip r:embed="rId7" cstate="print"/>
          <a:srcRect/>
          <a:stretch>
            <a:fillRect/>
          </a:stretch>
        </p:blipFill>
        <p:spPr bwMode="auto">
          <a:xfrm>
            <a:off x="7072330" y="1857364"/>
            <a:ext cx="1876581" cy="1357322"/>
          </a:xfrm>
          <a:prstGeom prst="rect">
            <a:avLst/>
          </a:prstGeom>
          <a:noFill/>
          <a:ln w="9525">
            <a:noFill/>
            <a:miter lim="800000"/>
            <a:headEnd/>
            <a:tailEnd/>
          </a:ln>
          <a:effectLst/>
        </p:spPr>
      </p:pic>
      <p:pic>
        <p:nvPicPr>
          <p:cNvPr id="5123" name="Picture 3"/>
          <p:cNvPicPr>
            <a:picLocks noChangeAspect="1" noChangeArrowheads="1"/>
          </p:cNvPicPr>
          <p:nvPr/>
        </p:nvPicPr>
        <p:blipFill>
          <a:blip r:embed="rId8" cstate="print"/>
          <a:srcRect/>
          <a:stretch>
            <a:fillRect/>
          </a:stretch>
        </p:blipFill>
        <p:spPr bwMode="auto">
          <a:xfrm>
            <a:off x="6970054" y="4286256"/>
            <a:ext cx="2006217" cy="928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p:cNvPicPr>
            <a:picLocks noChangeAspect="1" noChangeArrowheads="1"/>
          </p:cNvPicPr>
          <p:nvPr/>
        </p:nvPicPr>
        <p:blipFill>
          <a:blip r:embed="rId9"/>
          <a:srcRect/>
          <a:stretch>
            <a:fillRect/>
          </a:stretch>
        </p:blipFill>
        <p:spPr bwMode="auto">
          <a:xfrm>
            <a:off x="3929058" y="1357298"/>
            <a:ext cx="1214446" cy="1563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678" name="Picture 6"/>
          <p:cNvPicPr>
            <a:picLocks noChangeAspect="1" noChangeArrowheads="1"/>
          </p:cNvPicPr>
          <p:nvPr/>
        </p:nvPicPr>
        <p:blipFill>
          <a:blip r:embed="rId10" cstate="print"/>
          <a:srcRect/>
          <a:stretch>
            <a:fillRect/>
          </a:stretch>
        </p:blipFill>
        <p:spPr bwMode="auto">
          <a:xfrm>
            <a:off x="7348022" y="3000372"/>
            <a:ext cx="1510258" cy="1428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14282" y="4071942"/>
            <a:ext cx="2855031" cy="2362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3"/>
          <a:srcRect/>
          <a:stretch>
            <a:fillRect/>
          </a:stretch>
        </p:blipFill>
        <p:spPr bwMode="auto">
          <a:xfrm>
            <a:off x="1792330" y="1571612"/>
            <a:ext cx="4424394"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Grp="1" noChangeAspect="1" noChangeArrowheads="1"/>
          </p:cNvPicPr>
          <p:nvPr>
            <p:ph sz="quarter" idx="1"/>
          </p:nvPr>
        </p:nvPicPr>
        <p:blipFill>
          <a:blip r:embed="rId4"/>
          <a:srcRect/>
          <a:stretch>
            <a:fillRect/>
          </a:stretch>
        </p:blipFill>
        <p:spPr bwMode="auto">
          <a:xfrm>
            <a:off x="2786050" y="4071942"/>
            <a:ext cx="1571636" cy="1571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p:cNvPicPr>
            <a:picLocks noChangeAspect="1" noChangeArrowheads="1"/>
          </p:cNvPicPr>
          <p:nvPr/>
        </p:nvPicPr>
        <p:blipFill>
          <a:blip r:embed="rId5"/>
          <a:srcRect/>
          <a:stretch>
            <a:fillRect/>
          </a:stretch>
        </p:blipFill>
        <p:spPr bwMode="auto">
          <a:xfrm>
            <a:off x="7072330" y="1214422"/>
            <a:ext cx="1869373" cy="2483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6"/>
          <a:srcRect l="10588"/>
          <a:stretch>
            <a:fillRect/>
          </a:stretch>
        </p:blipFill>
        <p:spPr bwMode="auto">
          <a:xfrm>
            <a:off x="5357818" y="3143248"/>
            <a:ext cx="3619497"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pole tekstowe 20"/>
          <p:cNvSpPr txBox="1"/>
          <p:nvPr/>
        </p:nvSpPr>
        <p:spPr>
          <a:xfrm>
            <a:off x="-214346" y="5857892"/>
            <a:ext cx="5429256" cy="1200329"/>
          </a:xfrm>
          <a:prstGeom prst="rect">
            <a:avLst/>
          </a:prstGeom>
          <a:noFill/>
        </p:spPr>
        <p:txBody>
          <a:bodyPr wrap="square" rtlCol="0">
            <a:spAutoFit/>
          </a:bodyPr>
          <a:lstStyle/>
          <a:p>
            <a:pPr algn="ctr"/>
            <a:r>
              <a:rPr lang="pl-PL" i="1" dirty="0" smtClean="0"/>
              <a:t>                                                        Bierzemy </a:t>
            </a:r>
            <a:r>
              <a:rPr lang="pl-PL" i="1" dirty="0" smtClean="0"/>
              <a:t>udział </a:t>
            </a:r>
            <a:r>
              <a:rPr lang="pl-PL" i="1" dirty="0" smtClean="0"/>
              <a:t/>
            </a:r>
            <a:br>
              <a:rPr lang="pl-PL" i="1" dirty="0" smtClean="0"/>
            </a:br>
            <a:r>
              <a:rPr lang="pl-PL" i="1" dirty="0" smtClean="0"/>
              <a:t>w międzynarodowym projekcie edukacyjnym  </a:t>
            </a:r>
            <a:br>
              <a:rPr lang="pl-PL" i="1" dirty="0" smtClean="0"/>
            </a:br>
            <a:r>
              <a:rPr lang="pl-PL" i="1" dirty="0" smtClean="0"/>
              <a:t>Chwil </a:t>
            </a:r>
            <a:r>
              <a:rPr lang="pl-PL" i="1" dirty="0" smtClean="0"/>
              <a:t>dla sztuki </a:t>
            </a:r>
          </a:p>
          <a:p>
            <a:pPr algn="ctr"/>
            <a:endParaRPr lang="pl-PL" dirty="0" smtClean="0"/>
          </a:p>
        </p:txBody>
      </p:sp>
      <p:sp>
        <p:nvSpPr>
          <p:cNvPr id="22" name="pole tekstowe 21"/>
          <p:cNvSpPr txBox="1"/>
          <p:nvPr/>
        </p:nvSpPr>
        <p:spPr>
          <a:xfrm>
            <a:off x="5000628" y="5857892"/>
            <a:ext cx="3929090" cy="1200329"/>
          </a:xfrm>
          <a:prstGeom prst="rect">
            <a:avLst/>
          </a:prstGeom>
          <a:noFill/>
        </p:spPr>
        <p:txBody>
          <a:bodyPr wrap="square" rtlCol="0">
            <a:spAutoFit/>
          </a:bodyPr>
          <a:lstStyle/>
          <a:p>
            <a:pPr algn="ctr"/>
            <a:r>
              <a:rPr lang="pl-PL" dirty="0" smtClean="0"/>
              <a:t>Bierzemy udział </a:t>
            </a:r>
            <a:r>
              <a:rPr lang="pl-PL" dirty="0" smtClean="0"/>
              <a:t>w ogólnopolskim projekcie edukacyjnych </a:t>
            </a:r>
            <a:r>
              <a:rPr lang="pl-PL" i="1" dirty="0" smtClean="0"/>
              <a:t/>
            </a:r>
            <a:br>
              <a:rPr lang="pl-PL" i="1" dirty="0" smtClean="0"/>
            </a:br>
            <a:r>
              <a:rPr lang="pl-PL" i="1" dirty="0" smtClean="0"/>
              <a:t>1000 </a:t>
            </a:r>
            <a:r>
              <a:rPr lang="pl-PL" i="1" dirty="0" smtClean="0"/>
              <a:t>lecie Królestwa Polskiego</a:t>
            </a:r>
          </a:p>
          <a:p>
            <a:pPr algn="ctr"/>
            <a:endParaRPr lang="pl-PL" dirty="0" smtClean="0"/>
          </a:p>
        </p:txBody>
      </p:sp>
      <p:sp>
        <p:nvSpPr>
          <p:cNvPr id="23" name="pole tekstowe 22"/>
          <p:cNvSpPr txBox="1"/>
          <p:nvPr/>
        </p:nvSpPr>
        <p:spPr>
          <a:xfrm>
            <a:off x="2428860" y="1214422"/>
            <a:ext cx="4643470" cy="646331"/>
          </a:xfrm>
          <a:prstGeom prst="rect">
            <a:avLst/>
          </a:prstGeom>
          <a:noFill/>
        </p:spPr>
        <p:txBody>
          <a:bodyPr wrap="square" rtlCol="0">
            <a:spAutoFit/>
          </a:bodyPr>
          <a:lstStyle/>
          <a:p>
            <a:pPr algn="ctr"/>
            <a:r>
              <a:rPr lang="pl-PL" i="1" dirty="0" smtClean="0"/>
              <a:t>Rozwijamy swoje pasje i zainteresowania</a:t>
            </a:r>
          </a:p>
          <a:p>
            <a:pPr algn="ctr"/>
            <a:endParaRPr lang="pl-PL" dirty="0" smtClean="0"/>
          </a:p>
        </p:txBody>
      </p:sp>
      <p:sp>
        <p:nvSpPr>
          <p:cNvPr id="11" name="Prostokąt 10"/>
          <p:cNvSpPr/>
          <p:nvPr/>
        </p:nvSpPr>
        <p:spPr>
          <a:xfrm>
            <a:off x="-500098" y="3357562"/>
            <a:ext cx="6215106" cy="646331"/>
          </a:xfrm>
          <a:prstGeom prst="rect">
            <a:avLst/>
          </a:prstGeom>
        </p:spPr>
        <p:txBody>
          <a:bodyPr wrap="square">
            <a:spAutoFit/>
          </a:bodyPr>
          <a:lstStyle/>
          <a:p>
            <a:pPr algn="ctr"/>
            <a:r>
              <a:rPr lang="pl-PL" dirty="0" smtClean="0"/>
              <a:t>Bierzemy udział w programie Lubuskiego </a:t>
            </a:r>
            <a:br>
              <a:rPr lang="pl-PL" dirty="0" smtClean="0"/>
            </a:br>
            <a:r>
              <a:rPr lang="pl-PL" dirty="0" smtClean="0"/>
              <a:t>Kuratora Oświaty  </a:t>
            </a:r>
            <a:r>
              <a:rPr lang="pl-PL" i="1" dirty="0" smtClean="0"/>
              <a:t>Spełniaj </a:t>
            </a:r>
            <a:r>
              <a:rPr lang="pl-PL" i="1" dirty="0" smtClean="0"/>
              <a:t>marzenia- sięgaj </a:t>
            </a:r>
            <a:r>
              <a:rPr lang="pl-PL" i="1" dirty="0" smtClean="0"/>
              <a:t>gwiazd</a:t>
            </a:r>
            <a:endParaRPr lang="pl-PL" i="1" dirty="0"/>
          </a:p>
        </p:txBody>
      </p:sp>
      <p:pic>
        <p:nvPicPr>
          <p:cNvPr id="6146" name="Picture 2"/>
          <p:cNvPicPr>
            <a:picLocks noChangeAspect="1" noChangeArrowheads="1"/>
          </p:cNvPicPr>
          <p:nvPr/>
        </p:nvPicPr>
        <p:blipFill>
          <a:blip r:embed="rId7" cstate="print"/>
          <a:srcRect/>
          <a:stretch>
            <a:fillRect/>
          </a:stretch>
        </p:blipFill>
        <p:spPr bwMode="auto">
          <a:xfrm>
            <a:off x="571472" y="857232"/>
            <a:ext cx="1500198" cy="1555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2024/2025</a:t>
            </a:r>
            <a:endParaRPr lang="pl-PL"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WSPÓŁPRACA Z RODZICAMI </a:t>
            </a:r>
            <a:br>
              <a:rPr lang="pl-PL" b="1" dirty="0" smtClean="0">
                <a:ln>
                  <a:solidFill>
                    <a:schemeClr val="tx1"/>
                  </a:solidFill>
                </a:ln>
              </a:rPr>
            </a:br>
            <a:r>
              <a:rPr lang="pl-PL" b="1" dirty="0" smtClean="0">
                <a:ln>
                  <a:solidFill>
                    <a:schemeClr val="tx1"/>
                  </a:solidFill>
                </a:ln>
              </a:rPr>
              <a:t>I ŚRODOWISKIEM LOKALNYM</a:t>
            </a:r>
            <a:endParaRPr lang="pl-PL" dirty="0"/>
          </a:p>
        </p:txBody>
      </p:sp>
      <p:pic>
        <p:nvPicPr>
          <p:cNvPr id="27656" name="Picture 8"/>
          <p:cNvPicPr>
            <a:picLocks noChangeAspect="1" noChangeArrowheads="1"/>
          </p:cNvPicPr>
          <p:nvPr/>
        </p:nvPicPr>
        <p:blipFill>
          <a:blip r:embed="rId2"/>
          <a:srcRect/>
          <a:stretch>
            <a:fillRect/>
          </a:stretch>
        </p:blipFill>
        <p:spPr bwMode="auto">
          <a:xfrm>
            <a:off x="714348" y="1500174"/>
            <a:ext cx="4112239" cy="1819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Prostokąt 10"/>
          <p:cNvSpPr/>
          <p:nvPr/>
        </p:nvSpPr>
        <p:spPr>
          <a:xfrm>
            <a:off x="214282" y="3286124"/>
            <a:ext cx="5429256" cy="369332"/>
          </a:xfrm>
          <a:prstGeom prst="rect">
            <a:avLst/>
          </a:prstGeom>
        </p:spPr>
        <p:txBody>
          <a:bodyPr wrap="square">
            <a:spAutoFit/>
          </a:bodyPr>
          <a:lstStyle/>
          <a:p>
            <a:r>
              <a:rPr lang="pl-PL" i="1" dirty="0" smtClean="0"/>
              <a:t>POMOC RODZICÓW  W ORGANIZACJI ŚWIĘTA SZKOŁY</a:t>
            </a:r>
            <a:endParaRPr lang="pl-PL" dirty="0"/>
          </a:p>
        </p:txBody>
      </p:sp>
      <p:pic>
        <p:nvPicPr>
          <p:cNvPr id="27657" name="Picture 9"/>
          <p:cNvPicPr>
            <a:picLocks noChangeAspect="1" noChangeArrowheads="1"/>
          </p:cNvPicPr>
          <p:nvPr/>
        </p:nvPicPr>
        <p:blipFill>
          <a:blip r:embed="rId3"/>
          <a:srcRect/>
          <a:stretch>
            <a:fillRect/>
          </a:stretch>
        </p:blipFill>
        <p:spPr bwMode="auto">
          <a:xfrm>
            <a:off x="5786446" y="3786190"/>
            <a:ext cx="3000396" cy="2434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8" name="Picture 10"/>
          <p:cNvPicPr>
            <a:picLocks noChangeAspect="1" noChangeArrowheads="1"/>
          </p:cNvPicPr>
          <p:nvPr/>
        </p:nvPicPr>
        <p:blipFill>
          <a:blip r:embed="rId4" cstate="print"/>
          <a:srcRect/>
          <a:stretch>
            <a:fillRect/>
          </a:stretch>
        </p:blipFill>
        <p:spPr bwMode="auto">
          <a:xfrm>
            <a:off x="5572132" y="1500174"/>
            <a:ext cx="2935783" cy="1350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Prostokąt 13"/>
          <p:cNvSpPr/>
          <p:nvPr/>
        </p:nvSpPr>
        <p:spPr>
          <a:xfrm>
            <a:off x="5214942" y="3000372"/>
            <a:ext cx="3714776" cy="642942"/>
          </a:xfrm>
          <a:prstGeom prst="rect">
            <a:avLst/>
          </a:prstGeom>
        </p:spPr>
        <p:txBody>
          <a:bodyPr wrap="square">
            <a:spAutoFit/>
          </a:bodyPr>
          <a:lstStyle/>
          <a:p>
            <a:pPr algn="ctr"/>
            <a:r>
              <a:rPr lang="pl-PL" i="1" dirty="0" smtClean="0"/>
              <a:t>MIĘDZYPOKOLENIOWE WARSZTATY</a:t>
            </a:r>
            <a:br>
              <a:rPr lang="pl-PL" i="1" dirty="0" smtClean="0"/>
            </a:br>
            <a:r>
              <a:rPr lang="pl-PL" i="1" dirty="0" smtClean="0"/>
              <a:t> DLA SENIORÓW</a:t>
            </a:r>
            <a:endParaRPr lang="pl-PL" dirty="0"/>
          </a:p>
        </p:txBody>
      </p:sp>
      <p:sp>
        <p:nvSpPr>
          <p:cNvPr id="15" name="Prostokąt 14"/>
          <p:cNvSpPr/>
          <p:nvPr/>
        </p:nvSpPr>
        <p:spPr>
          <a:xfrm>
            <a:off x="4500562" y="6286520"/>
            <a:ext cx="4429156" cy="369332"/>
          </a:xfrm>
          <a:prstGeom prst="rect">
            <a:avLst/>
          </a:prstGeom>
        </p:spPr>
        <p:txBody>
          <a:bodyPr wrap="square">
            <a:spAutoFit/>
          </a:bodyPr>
          <a:lstStyle/>
          <a:p>
            <a:r>
              <a:rPr lang="pl-PL" i="1" dirty="0" smtClean="0"/>
              <a:t>UDZIAŁ W OBCHODACH ŚWIĄT MAJOWYCH </a:t>
            </a:r>
            <a:endParaRPr lang="pl-PL" dirty="0"/>
          </a:p>
        </p:txBody>
      </p:sp>
      <p:sp>
        <p:nvSpPr>
          <p:cNvPr id="17" name="Prostokąt 16"/>
          <p:cNvSpPr/>
          <p:nvPr/>
        </p:nvSpPr>
        <p:spPr>
          <a:xfrm>
            <a:off x="1142976" y="6286520"/>
            <a:ext cx="4143404" cy="369332"/>
          </a:xfrm>
          <a:prstGeom prst="rect">
            <a:avLst/>
          </a:prstGeom>
        </p:spPr>
        <p:txBody>
          <a:bodyPr wrap="square">
            <a:spAutoFit/>
          </a:bodyPr>
          <a:lstStyle/>
          <a:p>
            <a:r>
              <a:rPr lang="pl-PL" i="1" dirty="0" smtClean="0"/>
              <a:t>JARMARK WIELKANOCNY</a:t>
            </a:r>
            <a:endParaRPr lang="pl-PL" dirty="0"/>
          </a:p>
        </p:txBody>
      </p:sp>
      <p:pic>
        <p:nvPicPr>
          <p:cNvPr id="3074" name="Picture 2"/>
          <p:cNvPicPr>
            <a:picLocks noChangeAspect="1" noChangeArrowheads="1"/>
          </p:cNvPicPr>
          <p:nvPr/>
        </p:nvPicPr>
        <p:blipFill>
          <a:blip r:embed="rId5"/>
          <a:srcRect/>
          <a:stretch>
            <a:fillRect/>
          </a:stretch>
        </p:blipFill>
        <p:spPr bwMode="auto">
          <a:xfrm>
            <a:off x="2071670" y="3786190"/>
            <a:ext cx="3295650" cy="2352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659" name="Picture 11"/>
          <p:cNvPicPr>
            <a:picLocks noChangeAspect="1" noChangeArrowheads="1"/>
          </p:cNvPicPr>
          <p:nvPr/>
        </p:nvPicPr>
        <p:blipFill>
          <a:blip r:embed="rId6"/>
          <a:srcRect/>
          <a:stretch>
            <a:fillRect/>
          </a:stretch>
        </p:blipFill>
        <p:spPr bwMode="auto">
          <a:xfrm>
            <a:off x="285720" y="3786190"/>
            <a:ext cx="2571349" cy="25177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SZKOLENIA SPOŁECZNOŚCI SZKOLNEJ </a:t>
            </a:r>
            <a:br>
              <a:rPr lang="pl-PL" b="1" dirty="0" smtClean="0">
                <a:ln>
                  <a:solidFill>
                    <a:schemeClr val="tx1"/>
                  </a:solidFill>
                </a:ln>
              </a:rPr>
            </a:br>
            <a:r>
              <a:rPr lang="pl-PL" b="1" dirty="0" smtClean="0">
                <a:ln>
                  <a:solidFill>
                    <a:schemeClr val="tx1"/>
                  </a:solidFill>
                </a:ln>
              </a:rPr>
              <a:t>W ZAKRESIE PROMOCJI ZDROWIA</a:t>
            </a:r>
            <a:endParaRPr lang="pl-PL" dirty="0"/>
          </a:p>
        </p:txBody>
      </p:sp>
      <p:pic>
        <p:nvPicPr>
          <p:cNvPr id="4098" name="Picture 2"/>
          <p:cNvPicPr>
            <a:picLocks noGrp="1" noChangeAspect="1" noChangeArrowheads="1"/>
          </p:cNvPicPr>
          <p:nvPr>
            <p:ph sz="quarter" idx="1"/>
          </p:nvPr>
        </p:nvPicPr>
        <p:blipFill>
          <a:blip r:embed="rId2"/>
          <a:srcRect/>
          <a:stretch>
            <a:fillRect/>
          </a:stretch>
        </p:blipFill>
        <p:spPr bwMode="auto">
          <a:xfrm>
            <a:off x="714348" y="4000504"/>
            <a:ext cx="4686954" cy="2476846"/>
          </a:xfrm>
          <a:prstGeom prst="rect">
            <a:avLst/>
          </a:prstGeom>
          <a:ln>
            <a:noFill/>
          </a:ln>
          <a:effectLst>
            <a:softEdge rad="112500"/>
          </a:effectLst>
        </p:spPr>
      </p:pic>
      <p:pic>
        <p:nvPicPr>
          <p:cNvPr id="4099" name="Picture 3"/>
          <p:cNvPicPr>
            <a:picLocks noChangeAspect="1" noChangeArrowheads="1"/>
          </p:cNvPicPr>
          <p:nvPr/>
        </p:nvPicPr>
        <p:blipFill>
          <a:blip r:embed="rId3"/>
          <a:srcRect/>
          <a:stretch>
            <a:fillRect/>
          </a:stretch>
        </p:blipFill>
        <p:spPr bwMode="auto">
          <a:xfrm>
            <a:off x="1500166" y="1428736"/>
            <a:ext cx="5964237" cy="3343275"/>
          </a:xfrm>
          <a:prstGeom prst="rect">
            <a:avLst/>
          </a:prstGeom>
          <a:ln>
            <a:noFill/>
          </a:ln>
          <a:effectLst>
            <a:softEdge rad="112500"/>
          </a:effectLst>
        </p:spPr>
      </p:pic>
      <p:pic>
        <p:nvPicPr>
          <p:cNvPr id="4100" name="Picture 4"/>
          <p:cNvPicPr>
            <a:picLocks noChangeAspect="1" noChangeArrowheads="1"/>
          </p:cNvPicPr>
          <p:nvPr/>
        </p:nvPicPr>
        <p:blipFill>
          <a:blip r:embed="rId4"/>
          <a:srcRect/>
          <a:stretch>
            <a:fillRect/>
          </a:stretch>
        </p:blipFill>
        <p:spPr bwMode="auto">
          <a:xfrm>
            <a:off x="5786446" y="4000504"/>
            <a:ext cx="3154334" cy="23637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PRACA SZKOLNEGO KOORDYNATORA </a:t>
            </a:r>
            <a:br>
              <a:rPr lang="pl-PL" b="1" dirty="0" smtClean="0">
                <a:ln>
                  <a:solidFill>
                    <a:schemeClr val="tx1"/>
                  </a:solidFill>
                </a:ln>
              </a:rPr>
            </a:br>
            <a:r>
              <a:rPr lang="pl-PL" b="1" dirty="0" smtClean="0">
                <a:ln>
                  <a:solidFill>
                    <a:schemeClr val="tx1"/>
                  </a:solidFill>
                </a:ln>
              </a:rPr>
              <a:t>I ZESPOŁU PROMOCJI ZDROWIA</a:t>
            </a:r>
            <a:endParaRPr lang="pl-PL" dirty="0"/>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xmlns="" val="0"/>
              </a:ext>
            </a:extLst>
          </a:blip>
          <a:srcRect/>
          <a:stretch>
            <a:fillRect/>
          </a:stretch>
        </p:blipFill>
        <p:spPr bwMode="auto">
          <a:xfrm>
            <a:off x="1785918" y="4143380"/>
            <a:ext cx="2240276" cy="22859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889" name="Picture 1"/>
          <p:cNvPicPr>
            <a:picLocks noChangeAspect="1" noChangeArrowheads="1"/>
          </p:cNvPicPr>
          <p:nvPr/>
        </p:nvPicPr>
        <p:blipFill>
          <a:blip r:embed="rId3"/>
          <a:srcRect/>
          <a:stretch>
            <a:fillRect/>
          </a:stretch>
        </p:blipFill>
        <p:spPr bwMode="auto">
          <a:xfrm>
            <a:off x="4786314" y="4286256"/>
            <a:ext cx="2971795" cy="215781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Prostokąt 4"/>
          <p:cNvSpPr/>
          <p:nvPr/>
        </p:nvSpPr>
        <p:spPr>
          <a:xfrm>
            <a:off x="428596" y="1285860"/>
            <a:ext cx="8286808" cy="3139321"/>
          </a:xfrm>
          <a:prstGeom prst="rect">
            <a:avLst/>
          </a:prstGeom>
        </p:spPr>
        <p:txBody>
          <a:bodyPr wrap="square">
            <a:spAutoFit/>
          </a:bodyPr>
          <a:lstStyle/>
          <a:p>
            <a:pPr algn="just"/>
            <a:r>
              <a:rPr lang="pl-PL" dirty="0" smtClean="0"/>
              <a:t>W latach </a:t>
            </a:r>
            <a:r>
              <a:rPr lang="pl-PL" dirty="0" smtClean="0"/>
              <a:t>2022-2025 </a:t>
            </a:r>
            <a:r>
              <a:rPr lang="pl-PL" dirty="0" smtClean="0"/>
              <a:t>odbyło się </a:t>
            </a:r>
            <a:r>
              <a:rPr lang="pl-PL" dirty="0" smtClean="0"/>
              <a:t>wiele spotkań </a:t>
            </a:r>
            <a:r>
              <a:rPr lang="pl-PL" dirty="0" smtClean="0"/>
              <a:t>zespołu promocji zdrowia oraz szkoleń dla Rady Pedagogicznej. </a:t>
            </a:r>
            <a:r>
              <a:rPr lang="pl-PL" dirty="0" smtClean="0"/>
              <a:t>Przygotowano </a:t>
            </a:r>
            <a:r>
              <a:rPr lang="pl-PL" dirty="0" smtClean="0"/>
              <a:t>i przeprowadzono diagnozę potrzeb szkoły z zakresu edukacji zdrowotnej.  </a:t>
            </a:r>
          </a:p>
          <a:p>
            <a:pPr algn="just"/>
            <a:r>
              <a:rPr lang="pl-PL" dirty="0" smtClean="0"/>
              <a:t>Ustalono zakres działań i harmonogram pracy zespołu w kolejnych latach, włączając całą społeczność szkolną </a:t>
            </a:r>
            <a:r>
              <a:rPr lang="pl-PL" dirty="0" smtClean="0"/>
              <a:t>oraz w miarę możliwości środowisko </a:t>
            </a:r>
            <a:r>
              <a:rPr lang="pl-PL" dirty="0" smtClean="0"/>
              <a:t>lokalne. </a:t>
            </a:r>
          </a:p>
          <a:p>
            <a:pPr algn="just"/>
            <a:r>
              <a:rPr lang="pl-PL" dirty="0" smtClean="0"/>
              <a:t>Powołano zespół osób odpowiedzialnych za poszczególne przedsięwzięcia.</a:t>
            </a:r>
          </a:p>
          <a:p>
            <a:pPr algn="just"/>
            <a:r>
              <a:rPr lang="pl-PL" dirty="0" smtClean="0"/>
              <a:t>Praca zespołu w trzech ostatnich latach była bardzo intensywna, co znajduje swoje odzwierciedlenie w licznych i różnorodnych działaniach prozdrowotnych. </a:t>
            </a:r>
            <a:r>
              <a:rPr lang="pl-PL" dirty="0" smtClean="0"/>
              <a:t> Ślady naszej pracy  znajdują się na </a:t>
            </a:r>
            <a:r>
              <a:rPr lang="pl-PL" dirty="0" err="1" smtClean="0"/>
              <a:t>fb</a:t>
            </a:r>
            <a:r>
              <a:rPr lang="pl-PL" dirty="0" smtClean="0"/>
              <a:t> szkolnym jak również na stronie internetowej szkoły.  Mieliśmy </a:t>
            </a:r>
            <a:r>
              <a:rPr lang="pl-PL" dirty="0" smtClean="0"/>
              <a:t>na celu </a:t>
            </a:r>
            <a:r>
              <a:rPr lang="pl-PL" dirty="0" smtClean="0"/>
              <a:t> </a:t>
            </a:r>
            <a:r>
              <a:rPr lang="pl-PL" dirty="0" smtClean="0"/>
              <a:t>uzyskanie </a:t>
            </a:r>
            <a:r>
              <a:rPr lang="pl-PL" dirty="0" smtClean="0"/>
              <a:t>wojewódzkiego certyfikatu </a:t>
            </a:r>
            <a:r>
              <a:rPr lang="pl-PL" dirty="0" smtClean="0"/>
              <a:t>Szkoły Promującej Zdrowie.</a:t>
            </a:r>
            <a:endParaRPr lang="pl-P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
          </p:nvPr>
        </p:nvSpPr>
        <p:spPr>
          <a:xfrm>
            <a:off x="285720" y="214290"/>
            <a:ext cx="8643998" cy="6286544"/>
          </a:xfrm>
        </p:spPr>
        <p:txBody>
          <a:bodyPr>
            <a:normAutofit fontScale="85000" lnSpcReduction="10000"/>
          </a:bodyPr>
          <a:lstStyle/>
          <a:p>
            <a:pPr algn="just"/>
            <a:r>
              <a:rPr lang="pl-PL" dirty="0" smtClean="0"/>
              <a:t>Dzięki zaangażowaniu całego zespołu oraz aktywnemu udziałowi społeczności szkolnej, udało się stworzyć środowisko sprzyjające zdrowiu, bezpieczeństwu i dobrostanowi uczniów oraz pracowników szkoły. Systematyczne działania prozdrowotne przyczyniły się do wzrostu świadomości zdrowotnej, poprawy nawyków żywieniowych, zwiększenia aktywności fizycznej, a także większej otwartości na rozmowy o zdrowiu psychicznym </a:t>
            </a:r>
            <a:r>
              <a:rPr lang="pl-PL" dirty="0" smtClean="0"/>
              <a:t/>
            </a:r>
            <a:br>
              <a:rPr lang="pl-PL" dirty="0" smtClean="0"/>
            </a:br>
            <a:r>
              <a:rPr lang="pl-PL" dirty="0" smtClean="0"/>
              <a:t>i </a:t>
            </a:r>
            <a:r>
              <a:rPr lang="pl-PL" dirty="0" smtClean="0"/>
              <a:t>emocjonalnym.</a:t>
            </a:r>
          </a:p>
          <a:p>
            <a:pPr algn="just"/>
            <a:r>
              <a:rPr lang="pl-PL" dirty="0" smtClean="0"/>
              <a:t>Szkoła stała się miejscem, w którym promowanie zdrowego stylu życia stało się elementem codziennego funkcjonowania, a nie jedynie okazjonalnym projektem. Widoczność naszych działań </a:t>
            </a:r>
            <a:r>
              <a:rPr lang="pl-PL" dirty="0" smtClean="0"/>
              <a:t/>
            </a:r>
            <a:br>
              <a:rPr lang="pl-PL" dirty="0" smtClean="0"/>
            </a:br>
            <a:r>
              <a:rPr lang="pl-PL" dirty="0" smtClean="0"/>
              <a:t>– </a:t>
            </a:r>
            <a:r>
              <a:rPr lang="pl-PL" dirty="0" smtClean="0"/>
              <a:t>zarówno w mediach </a:t>
            </a:r>
            <a:r>
              <a:rPr lang="pl-PL" dirty="0" err="1" smtClean="0"/>
              <a:t>społecznościowych</a:t>
            </a:r>
            <a:r>
              <a:rPr lang="pl-PL" dirty="0" smtClean="0"/>
              <a:t>, jak i na stronie internetowej – świadczy o ich systematyczności i znaczeniu dla całej społeczności.</a:t>
            </a:r>
          </a:p>
          <a:p>
            <a:pPr algn="just"/>
            <a:r>
              <a:rPr lang="pl-PL" dirty="0" smtClean="0"/>
              <a:t>Efektem tej intensywnej pracy było nie tylko złożenie wniosku </a:t>
            </a:r>
            <a:r>
              <a:rPr lang="pl-PL" dirty="0" smtClean="0"/>
              <a:t/>
            </a:r>
            <a:br>
              <a:rPr lang="pl-PL" dirty="0" smtClean="0"/>
            </a:br>
            <a:r>
              <a:rPr lang="pl-PL" dirty="0" smtClean="0"/>
              <a:t>o </a:t>
            </a:r>
            <a:r>
              <a:rPr lang="pl-PL" dirty="0" smtClean="0"/>
              <a:t>uzyskanie wojewódzkiego certyfikatu Szkoły Promującej Zdrowie, ale przede wszystkim realna zmiana w sposobie myślenia i działania uczniów, nauczycieli i rodziców. To właśnie ta zmiana – trwała, świadoma i wspólna – jest naszym największym sukcesem.</a:t>
            </a:r>
          </a:p>
          <a:p>
            <a:endParaRPr lang="pl-PL"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MONITOROWANIE SAMOPOCZUCIA SPOŁECZNOŚCI SZKOLNEJ</a:t>
            </a:r>
            <a:endParaRPr lang="pl-PL" dirty="0"/>
          </a:p>
        </p:txBody>
      </p:sp>
      <p:sp>
        <p:nvSpPr>
          <p:cNvPr id="3" name="Symbol zastępczy zawartości 2"/>
          <p:cNvSpPr>
            <a:spLocks noGrp="1"/>
          </p:cNvSpPr>
          <p:nvPr>
            <p:ph sz="quarter" idx="1"/>
          </p:nvPr>
        </p:nvSpPr>
        <p:spPr>
          <a:xfrm>
            <a:off x="285720" y="1285860"/>
            <a:ext cx="8643998" cy="5572140"/>
          </a:xfrm>
        </p:spPr>
        <p:txBody>
          <a:bodyPr>
            <a:normAutofit fontScale="92500" lnSpcReduction="10000"/>
          </a:bodyPr>
          <a:lstStyle/>
          <a:p>
            <a:pPr lvl="0"/>
            <a:r>
              <a:rPr lang="pl-PL" sz="2000" b="1" dirty="0" smtClean="0">
                <a:solidFill>
                  <a:srgbClr val="FF0000"/>
                </a:solidFill>
              </a:rPr>
              <a:t>Rok szkolny </a:t>
            </a:r>
            <a:r>
              <a:rPr lang="pl-PL" sz="2000" b="1" dirty="0" smtClean="0">
                <a:solidFill>
                  <a:srgbClr val="FF0000"/>
                </a:solidFill>
              </a:rPr>
              <a:t>2022/2023</a:t>
            </a:r>
          </a:p>
          <a:p>
            <a:pPr lvl="0" algn="just">
              <a:buNone/>
            </a:pPr>
            <a:r>
              <a:rPr lang="pl-PL" sz="1400" b="1" dirty="0" smtClean="0"/>
              <a:t>	</a:t>
            </a:r>
            <a:r>
              <a:rPr lang="pl-PL" sz="1400" b="1" u="sng" dirty="0" smtClean="0"/>
              <a:t>Sposób </a:t>
            </a:r>
            <a:r>
              <a:rPr lang="pl-PL" sz="1400" b="1" u="sng" dirty="0" smtClean="0"/>
              <a:t>monitorowania: </a:t>
            </a:r>
            <a:endParaRPr lang="pl-PL" sz="1400" u="sng" dirty="0" smtClean="0"/>
          </a:p>
          <a:p>
            <a:pPr algn="just">
              <a:buNone/>
            </a:pPr>
            <a:r>
              <a:rPr lang="pl-PL" sz="1400" dirty="0" smtClean="0"/>
              <a:t>	Analiza </a:t>
            </a:r>
            <a:r>
              <a:rPr lang="pl-PL" sz="1400" dirty="0" smtClean="0"/>
              <a:t>dokumentacji szkolnej, obserwacja zachowań uczniów, obserwacja funkcjonowania strefy ciszy, </a:t>
            </a:r>
            <a:r>
              <a:rPr lang="pl-PL" sz="1400" dirty="0" smtClean="0"/>
              <a:t>rozmowy</a:t>
            </a:r>
            <a:br>
              <a:rPr lang="pl-PL" sz="1400" dirty="0" smtClean="0"/>
            </a:br>
            <a:r>
              <a:rPr lang="pl-PL" sz="1400" dirty="0" smtClean="0"/>
              <a:t> </a:t>
            </a:r>
            <a:r>
              <a:rPr lang="pl-PL" sz="1400" dirty="0" smtClean="0"/>
              <a:t>z uczniami, nauczycielami, pracownikami niepedagogicznymi i rodzicami.</a:t>
            </a:r>
          </a:p>
          <a:p>
            <a:pPr lvl="0" algn="just">
              <a:buNone/>
            </a:pPr>
            <a:r>
              <a:rPr lang="pl-PL" sz="1400" b="1" dirty="0" smtClean="0"/>
              <a:t>	</a:t>
            </a:r>
            <a:r>
              <a:rPr lang="pl-PL" sz="1400" b="1" u="sng" dirty="0" smtClean="0"/>
              <a:t>Wyniki </a:t>
            </a:r>
            <a:r>
              <a:rPr lang="pl-PL" sz="1400" b="1" u="sng" dirty="0" smtClean="0"/>
              <a:t>monitorowania:</a:t>
            </a:r>
            <a:endParaRPr lang="pl-PL" sz="1400" u="sng" dirty="0" smtClean="0"/>
          </a:p>
          <a:p>
            <a:pPr algn="just">
              <a:buNone/>
            </a:pPr>
            <a:r>
              <a:rPr lang="pl-PL" sz="1400" dirty="0" smtClean="0"/>
              <a:t>	Badanie </a:t>
            </a:r>
            <a:r>
              <a:rPr lang="pl-PL" sz="1400" dirty="0" smtClean="0"/>
              <a:t>przy pomocy tych metod umożliwiło sprawdzenie, w jakim stopniu społeczność szkolna zmieniła swoje nastawienie do zagadnienia jakim jest hałas. Na podstawie przeprowadzanych rozmów, obserwacji i spostrzeżeń członków społeczności szkolnej można stwierdzić, że większość uczniów oraz pracowników szkoły jest zadowolona ze zmian jakie zostały wprowadzone w kwestii hałasu i sposobów radzenia sobie z nim. Wzrosła świadomość społeczności szkolnej na temat szkodliwości hałasu. Natężenie hałasu podczas przerw zmniejszyło się o 20%.</a:t>
            </a:r>
          </a:p>
          <a:p>
            <a:pPr algn="just"/>
            <a:r>
              <a:rPr lang="pl-PL" sz="2000" b="1" dirty="0" smtClean="0">
                <a:solidFill>
                  <a:srgbClr val="FF0000"/>
                </a:solidFill>
              </a:rPr>
              <a:t>Rok </a:t>
            </a:r>
            <a:r>
              <a:rPr lang="pl-PL" sz="2000" b="1" dirty="0" smtClean="0">
                <a:solidFill>
                  <a:srgbClr val="FF0000"/>
                </a:solidFill>
              </a:rPr>
              <a:t>szkolny </a:t>
            </a:r>
            <a:r>
              <a:rPr lang="pl-PL" sz="2000" b="1" dirty="0" smtClean="0">
                <a:solidFill>
                  <a:srgbClr val="FF0000"/>
                </a:solidFill>
              </a:rPr>
              <a:t>2023/2024</a:t>
            </a:r>
          </a:p>
          <a:p>
            <a:pPr lvl="0" algn="just">
              <a:buNone/>
            </a:pPr>
            <a:r>
              <a:rPr lang="pl-PL" sz="1400" b="1" dirty="0" smtClean="0"/>
              <a:t>	</a:t>
            </a:r>
            <a:r>
              <a:rPr lang="pl-PL" sz="1400" b="1" u="sng" dirty="0" smtClean="0"/>
              <a:t>Sposób </a:t>
            </a:r>
            <a:r>
              <a:rPr lang="pl-PL" sz="1400" b="1" u="sng" dirty="0" smtClean="0"/>
              <a:t>monitorowania: </a:t>
            </a:r>
            <a:endParaRPr lang="pl-PL" sz="1400" u="sng" dirty="0" smtClean="0"/>
          </a:p>
          <a:p>
            <a:pPr algn="just">
              <a:buNone/>
            </a:pPr>
            <a:r>
              <a:rPr lang="pl-PL" sz="1400" dirty="0" smtClean="0"/>
              <a:t>	Harmonogram </a:t>
            </a:r>
            <a:r>
              <a:rPr lang="pl-PL" sz="1400" dirty="0" smtClean="0"/>
              <a:t>i plan pracy, obserwacje uczniów, kalendarium imprez szkolnych, raporty śródroczne i roczne, wpisy na stronie internetowej szkoły, dokonywanie corocznej ewaluacji prowadzonych działań.</a:t>
            </a:r>
          </a:p>
          <a:p>
            <a:pPr lvl="0" algn="just">
              <a:buNone/>
            </a:pPr>
            <a:r>
              <a:rPr lang="pl-PL" sz="1400" b="1" dirty="0" smtClean="0"/>
              <a:t>	</a:t>
            </a:r>
            <a:r>
              <a:rPr lang="pl-PL" sz="1400" b="1" u="sng" dirty="0" smtClean="0"/>
              <a:t>Wyniki </a:t>
            </a:r>
            <a:r>
              <a:rPr lang="pl-PL" sz="1400" b="1" u="sng" dirty="0" smtClean="0"/>
              <a:t>monitorowania:</a:t>
            </a:r>
            <a:endParaRPr lang="pl-PL" sz="1400" u="sng" dirty="0" smtClean="0"/>
          </a:p>
          <a:p>
            <a:pPr algn="just">
              <a:buNone/>
            </a:pPr>
            <a:r>
              <a:rPr lang="pl-PL" sz="1400" dirty="0" smtClean="0"/>
              <a:t>	Dzięki </a:t>
            </a:r>
            <a:r>
              <a:rPr lang="pl-PL" sz="1400" dirty="0" smtClean="0"/>
              <a:t>prowadzonym inicjatywom odnotowano wzrost frekwencji podczas zajęć sportowych pozalekcyjnych, </a:t>
            </a:r>
            <a:r>
              <a:rPr lang="pl-PL" sz="1400" dirty="0" smtClean="0"/>
              <a:t>turniejach i </a:t>
            </a:r>
            <a:r>
              <a:rPr lang="pl-PL" sz="1400" dirty="0" smtClean="0"/>
              <a:t>zawodach oraz w ramach szkolnego klubu sportowego. </a:t>
            </a:r>
          </a:p>
          <a:p>
            <a:pPr algn="just">
              <a:buNone/>
            </a:pPr>
            <a:r>
              <a:rPr lang="pl-PL" sz="1400" dirty="0" smtClean="0"/>
              <a:t>	Zorganizowanie </a:t>
            </a:r>
            <a:r>
              <a:rPr lang="pl-PL" sz="1400" dirty="0" smtClean="0"/>
              <a:t>wspólnych wydarzeń, wraz z rodzicami uczniów, sprawiło, że wzrosła liczba rodziców zaangażowanych w inicjatywy szkolne o ponad 20%. Rodzice wyrażają chęć kontynuacji współpracy.</a:t>
            </a:r>
          </a:p>
          <a:p>
            <a:pPr algn="just">
              <a:buNone/>
            </a:pPr>
            <a:r>
              <a:rPr lang="pl-PL" sz="1400" dirty="0" smtClean="0"/>
              <a:t> 	Na </a:t>
            </a:r>
            <a:r>
              <a:rPr lang="pl-PL" sz="1400" dirty="0" smtClean="0"/>
              <a:t>podstawie obserwacji nauczycieli WF i analizy dzienników zajęć stwierdzono, że liczba uczniów systematycznie nieuczestniczących w zajęciach sportowych zmniejszyła się o około 15%.</a:t>
            </a:r>
          </a:p>
          <a:p>
            <a:pPr algn="just">
              <a:buNone/>
            </a:pPr>
            <a:r>
              <a:rPr lang="pl-PL" sz="1400" dirty="0" smtClean="0"/>
              <a:t> 	Na </a:t>
            </a:r>
            <a:r>
              <a:rPr lang="pl-PL" sz="1400" dirty="0" smtClean="0"/>
              <a:t>terenie szkoły pojawiły się nowe elementy infrastruktury wspierające zdrowy styl życia (np. kąciki relaksu, sprzęt sportowy, gazetki tematyczne, kącik zdrowej żywności). </a:t>
            </a:r>
          </a:p>
          <a:p>
            <a:pPr algn="just">
              <a:buNone/>
            </a:pPr>
            <a:endParaRPr lang="pl-PL" sz="1600" b="1" dirty="0" smtClean="0">
              <a:solidFill>
                <a:srgbClr val="FF0000"/>
              </a:solidFill>
            </a:endParaRPr>
          </a:p>
          <a:p>
            <a:pPr lvl="0"/>
            <a:endParaRPr lang="pl-PL" sz="2800" dirty="0" smtClean="0">
              <a:solidFill>
                <a:schemeClr val="accent1"/>
              </a:solidFill>
            </a:endParaRPr>
          </a:p>
          <a:p>
            <a:endParaRPr lang="pl-PL"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
          </p:nvPr>
        </p:nvSpPr>
        <p:spPr>
          <a:xfrm>
            <a:off x="357158" y="642894"/>
            <a:ext cx="8501122" cy="6215106"/>
          </a:xfrm>
        </p:spPr>
        <p:txBody>
          <a:bodyPr>
            <a:normAutofit fontScale="62500" lnSpcReduction="20000"/>
          </a:bodyPr>
          <a:lstStyle/>
          <a:p>
            <a:pPr algn="just"/>
            <a:r>
              <a:rPr lang="pl-PL" sz="3000" b="1" dirty="0" smtClean="0">
                <a:solidFill>
                  <a:srgbClr val="FF0000"/>
                </a:solidFill>
              </a:rPr>
              <a:t>Rok szkolny </a:t>
            </a:r>
            <a:r>
              <a:rPr lang="pl-PL" sz="3000" b="1" dirty="0" smtClean="0">
                <a:solidFill>
                  <a:srgbClr val="FF0000"/>
                </a:solidFill>
              </a:rPr>
              <a:t>2024/2025</a:t>
            </a:r>
          </a:p>
          <a:p>
            <a:pPr lvl="0">
              <a:buNone/>
            </a:pPr>
            <a:r>
              <a:rPr lang="pl-PL" sz="2000" b="1" dirty="0" smtClean="0"/>
              <a:t>	</a:t>
            </a:r>
            <a:r>
              <a:rPr lang="pl-PL" sz="2100" b="1" u="sng" dirty="0" smtClean="0"/>
              <a:t>Sposób </a:t>
            </a:r>
            <a:r>
              <a:rPr lang="pl-PL" sz="2100" b="1" u="sng" dirty="0" smtClean="0"/>
              <a:t>monitorowania: </a:t>
            </a:r>
            <a:endParaRPr lang="pl-PL" sz="2100" u="sng" dirty="0" smtClean="0"/>
          </a:p>
          <a:p>
            <a:pPr algn="just">
              <a:buNone/>
            </a:pPr>
            <a:r>
              <a:rPr lang="pl-PL" sz="2100" dirty="0" smtClean="0"/>
              <a:t>	Obserwacja</a:t>
            </a:r>
            <a:r>
              <a:rPr lang="pl-PL" sz="2100" dirty="0" smtClean="0"/>
              <a:t>, zapisy w dzienniku, plany pracy wychowawczej, scenariusze imprez, zdjęcia, lista obecności rodziców, regulaminy konkursów, sprawozdanie psychologa i pedagoga szkolnego, zachowania uczniów podczas przerw, lekcji, zaangażowanie uczniów oraz frekwencja podczas zajęć dodatkowych.</a:t>
            </a:r>
          </a:p>
          <a:p>
            <a:pPr lvl="0" algn="just">
              <a:buNone/>
            </a:pPr>
            <a:r>
              <a:rPr lang="pl-PL" sz="2100" b="1" dirty="0" smtClean="0"/>
              <a:t>	</a:t>
            </a:r>
            <a:r>
              <a:rPr lang="pl-PL" sz="2100" b="1" u="sng" dirty="0" smtClean="0"/>
              <a:t>Wyniki </a:t>
            </a:r>
            <a:r>
              <a:rPr lang="pl-PL" sz="2100" b="1" u="sng" dirty="0" smtClean="0"/>
              <a:t>monitorowania:</a:t>
            </a:r>
            <a:endParaRPr lang="pl-PL" sz="2100" u="sng" dirty="0" smtClean="0"/>
          </a:p>
          <a:p>
            <a:pPr algn="just">
              <a:buNone/>
            </a:pPr>
            <a:r>
              <a:rPr lang="pl-PL" sz="2100" dirty="0" smtClean="0"/>
              <a:t>	Regularne </a:t>
            </a:r>
            <a:r>
              <a:rPr lang="pl-PL" sz="2100" dirty="0" smtClean="0"/>
              <a:t>obserwacje i analiza zachowań uczniów dostarczyły informacji na temat postępów w zakresie rozwoju emocjonalnego. Wyniki monitorowania obejmowały:</a:t>
            </a:r>
          </a:p>
          <a:p>
            <a:pPr lvl="0" algn="just">
              <a:buNone/>
            </a:pPr>
            <a:r>
              <a:rPr lang="pl-PL" sz="2100" dirty="0" smtClean="0"/>
              <a:t>	Obserwacje </a:t>
            </a:r>
            <a:r>
              <a:rPr lang="pl-PL" sz="2100" dirty="0" smtClean="0"/>
              <a:t>uczniów podczas rozmaitych zajęć lekcyjnych, wydarzeń, akcji i inicjatyw, można zauważyć, </a:t>
            </a:r>
            <a:r>
              <a:rPr lang="pl-PL" sz="2100" dirty="0" smtClean="0"/>
              <a:t/>
            </a:r>
            <a:br>
              <a:rPr lang="pl-PL" sz="2100" dirty="0" smtClean="0"/>
            </a:br>
            <a:r>
              <a:rPr lang="pl-PL" sz="2100" dirty="0" smtClean="0"/>
              <a:t>że </a:t>
            </a:r>
            <a:r>
              <a:rPr lang="pl-PL" sz="2100" dirty="0" smtClean="0"/>
              <a:t>uczniowie częściej potrafią rozpoznać i nazwać swoje emocje (np. „jestem zły”, „czuję się smutny”).</a:t>
            </a:r>
          </a:p>
          <a:p>
            <a:pPr lvl="0" algn="just">
              <a:buNone/>
            </a:pPr>
            <a:r>
              <a:rPr lang="pl-PL" sz="2100" dirty="0" smtClean="0"/>
              <a:t>	Zauważa </a:t>
            </a:r>
            <a:r>
              <a:rPr lang="pl-PL" sz="2100" dirty="0" smtClean="0"/>
              <a:t>się lepszą kontrolę emocji – zauważalny spadek liczby zachowań impulsywnych lub agresywnych, szczególnie w sytuacjach trudnych lub </a:t>
            </a:r>
            <a:r>
              <a:rPr lang="pl-PL" sz="2100" dirty="0" smtClean="0"/>
              <a:t>konfliktowych.</a:t>
            </a:r>
          </a:p>
          <a:p>
            <a:pPr lvl="0" algn="just">
              <a:buNone/>
            </a:pPr>
            <a:r>
              <a:rPr lang="pl-PL" sz="2100" dirty="0" smtClean="0"/>
              <a:t>	Zauważalna </a:t>
            </a:r>
            <a:r>
              <a:rPr lang="pl-PL" sz="2100" dirty="0" smtClean="0"/>
              <a:t>jest również poprawa w relacjach rówieśniczych – uczniowie częściej podejmują próby rozwiązywania konfliktów w sposób konstruktywny, częściej korzystają z pomocy nauczyciela lub </a:t>
            </a:r>
            <a:r>
              <a:rPr lang="pl-PL" sz="2100" dirty="0" smtClean="0"/>
              <a:t>komunikują swoje </a:t>
            </a:r>
            <a:r>
              <a:rPr lang="pl-PL" sz="2100" dirty="0" smtClean="0"/>
              <a:t>potrzeby słownie.</a:t>
            </a:r>
          </a:p>
          <a:p>
            <a:pPr lvl="0" algn="just">
              <a:buNone/>
            </a:pPr>
            <a:r>
              <a:rPr lang="pl-PL" sz="2100" dirty="0" smtClean="0"/>
              <a:t>	Nastąpiło </a:t>
            </a:r>
            <a:r>
              <a:rPr lang="pl-PL" sz="2100" dirty="0" smtClean="0"/>
              <a:t>zmniejszenie objawów wycofania lub nadmiernego napięcia – np. rzadsze unikanie kontaktu, większe zaangażowanie w zajęcia, działania o szerszym zakresie, większa gotowość do podejmowania zadań grupowych.</a:t>
            </a:r>
          </a:p>
          <a:p>
            <a:pPr lvl="0" algn="just">
              <a:buNone/>
            </a:pPr>
            <a:r>
              <a:rPr lang="pl-PL" sz="2100" dirty="0" smtClean="0"/>
              <a:t>	Wzrósł </a:t>
            </a:r>
            <a:r>
              <a:rPr lang="pl-PL" sz="2100" dirty="0" smtClean="0"/>
              <a:t>zakres samodzielności w radzeniu sobie z emocjami – uczniowie uczą się korzystać </a:t>
            </a:r>
            <a:r>
              <a:rPr lang="pl-PL" sz="2100" dirty="0" smtClean="0"/>
              <a:t>z </a:t>
            </a:r>
            <a:r>
              <a:rPr lang="pl-PL" sz="2100" dirty="0" smtClean="0"/>
              <a:t>prostych strategii samoregulacji (np. techniki oddechowe, przerwa sensoryczna, </a:t>
            </a:r>
            <a:r>
              <a:rPr lang="pl-PL" sz="2100" dirty="0" smtClean="0"/>
              <a:t>rozmowa z </a:t>
            </a:r>
            <a:r>
              <a:rPr lang="pl-PL" sz="2100" dirty="0" smtClean="0"/>
              <a:t>nauczycielem).</a:t>
            </a:r>
          </a:p>
          <a:p>
            <a:pPr lvl="0" algn="just">
              <a:buNone/>
            </a:pPr>
            <a:r>
              <a:rPr lang="pl-PL" sz="2100" dirty="0" smtClean="0"/>
              <a:t>	Zwiększona </a:t>
            </a:r>
            <a:r>
              <a:rPr lang="pl-PL" sz="2100" dirty="0" smtClean="0"/>
              <a:t>jest również gotowość do współpracy – obserwuje się większe </a:t>
            </a:r>
            <a:r>
              <a:rPr lang="pl-PL" sz="2100" dirty="0" smtClean="0"/>
              <a:t>zaangażowanie w </a:t>
            </a:r>
            <a:r>
              <a:rPr lang="pl-PL" sz="2100" dirty="0" smtClean="0"/>
              <a:t>zajęcia integracyjne, większą otwartość na pracę w grupie i wspólne rozwiązywanie problemów.</a:t>
            </a:r>
          </a:p>
          <a:p>
            <a:pPr lvl="0" algn="just">
              <a:buNone/>
            </a:pPr>
            <a:r>
              <a:rPr lang="pl-PL" sz="2100" dirty="0" smtClean="0"/>
              <a:t>	Doposażenie </a:t>
            </a:r>
            <a:r>
              <a:rPr lang="pl-PL" sz="2100" dirty="0" smtClean="0"/>
              <a:t>i urozmaicenie kącika z grami planszowymi, zachęciło uczniów do aktywnego spędzania czasu na przerwach, na grach podłogowych, czasu w bibliotece, zwiększył się udział podopiecznych w szkolnych kołach zainteresowań, uczniowie aktywnie </a:t>
            </a:r>
            <a:r>
              <a:rPr lang="pl-PL" sz="2100" dirty="0" smtClean="0"/>
              <a:t>korzystają z </a:t>
            </a:r>
            <a:r>
              <a:rPr lang="pl-PL" sz="2100" dirty="0" smtClean="0"/>
              <a:t>aktywnych przerw. </a:t>
            </a:r>
          </a:p>
          <a:p>
            <a:pPr algn="just">
              <a:buNone/>
            </a:pPr>
            <a:r>
              <a:rPr lang="pl-PL" sz="2100" dirty="0" smtClean="0"/>
              <a:t>	</a:t>
            </a:r>
            <a:r>
              <a:rPr lang="pl-PL" sz="2100" dirty="0" smtClean="0"/>
              <a:t>Organizacja </a:t>
            </a:r>
            <a:r>
              <a:rPr lang="pl-PL" sz="2100" dirty="0" smtClean="0"/>
              <a:t>rozmaitych akcji, wystaw, wycieczek, spotkań, uroczystości integrujących uczniów, prezentowanie rożnych miejsc, zawodów, pasji i sposobów spędzania czasu przez innych ludzi, wpłynęło na wzrost wzajemnego szacunku, integrację między uczniami, nauczycielami, rodzicami oraz pracownikami niepedagogicznymi, dodatkowo zauważalny jest lepszy klimat w placówce, podczas codziennego funkcjonowania.</a:t>
            </a:r>
            <a:endParaRPr lang="pl-PL" sz="2100" b="1" dirty="0" smtClean="0">
              <a:solidFill>
                <a:srgbClr val="FF0000"/>
              </a:solidFill>
            </a:endParaRPr>
          </a:p>
          <a:p>
            <a:endParaRPr lang="pl-PL"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5643570" y="214290"/>
            <a:ext cx="3272595" cy="1674812"/>
          </a:xfrm>
          <a:prstGeom prst="rect">
            <a:avLst/>
          </a:prstGeom>
          <a:noFill/>
          <a:ln w="9525">
            <a:noFill/>
            <a:miter lim="800000"/>
            <a:headEnd/>
            <a:tailEnd/>
          </a:ln>
          <a:effectLst/>
        </p:spPr>
      </p:pic>
      <p:sp>
        <p:nvSpPr>
          <p:cNvPr id="2" name="Tytuł 1"/>
          <p:cNvSpPr>
            <a:spLocks noGrp="1"/>
          </p:cNvSpPr>
          <p:nvPr>
            <p:ph type="title"/>
          </p:nvPr>
        </p:nvSpPr>
        <p:spPr>
          <a:xfrm>
            <a:off x="-857288" y="642918"/>
            <a:ext cx="7772400" cy="1143000"/>
          </a:xfrm>
        </p:spPr>
        <p:txBody>
          <a:bodyPr>
            <a:normAutofit fontScale="90000"/>
          </a:bodyPr>
          <a:lstStyle/>
          <a:p>
            <a:pPr algn="ctr"/>
            <a:r>
              <a:rPr lang="pl-PL" b="1" dirty="0" smtClean="0">
                <a:ln>
                  <a:solidFill>
                    <a:schemeClr val="tx1"/>
                  </a:solidFill>
                </a:ln>
              </a:rPr>
              <a:t>WYNIKI </a:t>
            </a:r>
            <a:r>
              <a:rPr lang="pl-PL" b="1" dirty="0" smtClean="0">
                <a:ln>
                  <a:solidFill>
                    <a:schemeClr val="tx1"/>
                  </a:solidFill>
                </a:ln>
              </a:rPr>
              <a:t>EWALUACJI</a:t>
            </a:r>
            <a:br>
              <a:rPr lang="pl-PL" b="1" dirty="0" smtClean="0">
                <a:ln>
                  <a:solidFill>
                    <a:schemeClr val="tx1"/>
                  </a:solidFill>
                </a:ln>
              </a:rPr>
            </a:br>
            <a:r>
              <a:rPr lang="pl-PL" b="1" dirty="0" smtClean="0">
                <a:ln>
                  <a:solidFill>
                    <a:schemeClr val="tx1"/>
                  </a:solidFill>
                </a:ln>
              </a:rPr>
              <a:t> </a:t>
            </a:r>
            <a:r>
              <a:rPr lang="pl-PL" b="1" dirty="0" smtClean="0">
                <a:ln>
                  <a:solidFill>
                    <a:schemeClr val="tx1"/>
                  </a:solidFill>
                </a:ln>
              </a:rPr>
              <a:t>DZIAŁAŃ SZKOŁY </a:t>
            </a:r>
            <a:r>
              <a:rPr lang="pl-PL" b="1" dirty="0" smtClean="0">
                <a:ln>
                  <a:solidFill>
                    <a:schemeClr val="tx1"/>
                  </a:solidFill>
                </a:ln>
              </a:rPr>
              <a:t>PROMUJĄCEJ </a:t>
            </a:r>
            <a:r>
              <a:rPr lang="pl-PL" b="1" dirty="0" smtClean="0">
                <a:ln>
                  <a:solidFill>
                    <a:schemeClr val="tx1"/>
                  </a:solidFill>
                </a:ln>
              </a:rPr>
              <a:t>ZDROWIE -</a:t>
            </a:r>
            <a:r>
              <a:rPr lang="pl-PL" b="1" dirty="0" smtClean="0">
                <a:ln>
                  <a:solidFill>
                    <a:schemeClr val="tx1"/>
                  </a:solidFill>
                </a:ln>
                <a:solidFill>
                  <a:srgbClr val="FF0000"/>
                </a:solidFill>
              </a:rPr>
              <a:t>2022/2023</a:t>
            </a:r>
            <a:endParaRPr lang="pl-PL" dirty="0">
              <a:solidFill>
                <a:srgbClr val="FF0000"/>
              </a:solidFill>
            </a:endParaRPr>
          </a:p>
        </p:txBody>
      </p:sp>
      <p:sp>
        <p:nvSpPr>
          <p:cNvPr id="3" name="Symbol zastępczy zawartości 2"/>
          <p:cNvSpPr>
            <a:spLocks noGrp="1"/>
          </p:cNvSpPr>
          <p:nvPr>
            <p:ph sz="quarter" idx="1"/>
          </p:nvPr>
        </p:nvSpPr>
        <p:spPr>
          <a:xfrm>
            <a:off x="0" y="1643050"/>
            <a:ext cx="8929718" cy="5410200"/>
          </a:xfrm>
        </p:spPr>
        <p:txBody>
          <a:bodyPr>
            <a:normAutofit fontScale="40000" lnSpcReduction="20000"/>
          </a:bodyPr>
          <a:lstStyle/>
          <a:p>
            <a:pPr lvl="0">
              <a:buNone/>
            </a:pPr>
            <a:r>
              <a:rPr lang="pl-PL" sz="2800" b="1" dirty="0" smtClean="0"/>
              <a:t>	</a:t>
            </a:r>
            <a:r>
              <a:rPr lang="pl-PL" sz="3300" b="1" dirty="0" smtClean="0">
                <a:solidFill>
                  <a:srgbClr val="FF0000"/>
                </a:solidFill>
              </a:rPr>
              <a:t>Narzędzia </a:t>
            </a:r>
            <a:r>
              <a:rPr lang="pl-PL" sz="3300" b="1" dirty="0" smtClean="0">
                <a:solidFill>
                  <a:srgbClr val="FF0000"/>
                </a:solidFill>
              </a:rPr>
              <a:t>użyte do ewaluacji:</a:t>
            </a:r>
            <a:endParaRPr lang="pl-PL" sz="3300" dirty="0" smtClean="0">
              <a:solidFill>
                <a:srgbClr val="FF0000"/>
              </a:solidFill>
            </a:endParaRPr>
          </a:p>
          <a:p>
            <a:pPr>
              <a:buNone/>
            </a:pPr>
            <a:r>
              <a:rPr lang="pl-PL" sz="2800" dirty="0" smtClean="0"/>
              <a:t>	</a:t>
            </a:r>
            <a:r>
              <a:rPr lang="pl-PL" sz="3000" dirty="0" smtClean="0"/>
              <a:t>Bezpośrednie </a:t>
            </a:r>
            <a:r>
              <a:rPr lang="pl-PL" sz="3000" dirty="0" smtClean="0"/>
              <a:t>obserwacje zachowań oraz nastroju uczniów podczas pobytu </a:t>
            </a:r>
            <a:r>
              <a:rPr lang="pl-PL" sz="3000" dirty="0" smtClean="0"/>
              <a:t/>
            </a:r>
            <a:br>
              <a:rPr lang="pl-PL" sz="3000" dirty="0" smtClean="0"/>
            </a:br>
            <a:r>
              <a:rPr lang="pl-PL" sz="3000" dirty="0" smtClean="0"/>
              <a:t>w </a:t>
            </a:r>
            <a:r>
              <a:rPr lang="pl-PL" sz="3000" dirty="0" smtClean="0"/>
              <a:t>szkole dostarczyły cennych informacji na temat </a:t>
            </a:r>
            <a:r>
              <a:rPr lang="pl-PL" sz="3000" dirty="0" smtClean="0"/>
              <a:t> ich  samopoczucia </a:t>
            </a:r>
            <a:r>
              <a:rPr lang="pl-PL" sz="3000" dirty="0" smtClean="0"/>
              <a:t>w szkole.</a:t>
            </a:r>
            <a:endParaRPr lang="pl-PL" sz="2800" dirty="0" smtClean="0"/>
          </a:p>
          <a:p>
            <a:pPr lvl="0">
              <a:buNone/>
            </a:pPr>
            <a:r>
              <a:rPr lang="pl-PL" sz="3300" b="1" dirty="0" smtClean="0"/>
              <a:t>	</a:t>
            </a:r>
            <a:r>
              <a:rPr lang="pl-PL" sz="3300" b="1" dirty="0" smtClean="0">
                <a:solidFill>
                  <a:srgbClr val="FF0000"/>
                </a:solidFill>
              </a:rPr>
              <a:t>Wnioski </a:t>
            </a:r>
            <a:r>
              <a:rPr lang="pl-PL" sz="3300" b="1" dirty="0" smtClean="0">
                <a:solidFill>
                  <a:srgbClr val="FF0000"/>
                </a:solidFill>
              </a:rPr>
              <a:t>z ewaluacji:</a:t>
            </a:r>
            <a:endParaRPr lang="pl-PL" sz="3300" dirty="0" smtClean="0">
              <a:solidFill>
                <a:srgbClr val="FF0000"/>
              </a:solidFill>
            </a:endParaRPr>
          </a:p>
          <a:p>
            <a:pPr algn="just">
              <a:buNone/>
            </a:pPr>
            <a:r>
              <a:rPr lang="pl-PL" sz="2800" dirty="0" smtClean="0"/>
              <a:t>	</a:t>
            </a:r>
            <a:r>
              <a:rPr lang="pl-PL" sz="3000" dirty="0" smtClean="0"/>
              <a:t>Na </a:t>
            </a:r>
            <a:r>
              <a:rPr lang="pl-PL" sz="3000" dirty="0" smtClean="0"/>
              <a:t>podstawie przeprowadzonej ewaluacji, w roku szkolnym 2022/2023, zauważyliśmy zwiększenie świadomości całej społeczności szkolnej na temat hałasu, ze szczególnym uwzględnieniem natężenia i jego szkodliwości. Zdecydowana większość uczniów i rodziców rozumie powagę tego zagadnienia i zna negatywne skutki hałasu dla zdrowia, dostrzega znaczenie przebywania w atmosferze ciszy i spokoju w szkole. Uczniowie świadomie ograniczają hałas w swoim otoczeniu, chętnie przebywają w strefie ciszy i obserwują optyczny rejestrator hałasu, który znajduję się w widocznym miejscu w szkole. Rodzice włączają się </a:t>
            </a:r>
            <a:r>
              <a:rPr lang="pl-PL" sz="3000" dirty="0" smtClean="0"/>
              <a:t> w </a:t>
            </a:r>
            <a:r>
              <a:rPr lang="pl-PL" sz="3000" dirty="0" smtClean="0"/>
              <a:t>promocję zdrowego stylu życia, zachęcając do stosowania w sytuacjach codziennych, zasad postępowania, które pozwalają zachować dobre zdrowie i samopoczucie. Coraz częściej można zaobserwować wśród uczniów, zachowania pożądane, podczas przerw oraz uroczystości szkolnych, które świadczą pozytywnie o ich nawykach, </a:t>
            </a:r>
            <a:r>
              <a:rPr lang="pl-PL" sz="3000" dirty="0" smtClean="0"/>
              <a:t>związanych z postępowaniem </a:t>
            </a:r>
            <a:br>
              <a:rPr lang="pl-PL" sz="3000" dirty="0" smtClean="0"/>
            </a:br>
            <a:r>
              <a:rPr lang="pl-PL" sz="3000" dirty="0" smtClean="0"/>
              <a:t>i </a:t>
            </a:r>
            <a:r>
              <a:rPr lang="pl-PL" sz="3000" dirty="0" smtClean="0"/>
              <a:t>funkcjonowaniem w hałasie. Nasza praca w tym obszarze nie ograniczyła się, nie tylko do działań, w tym roku szkolnym, ale jest również kontynuowana. Dodatkowo zamontowano przyjazny dzwonek, który zdecydowanie wpłynął na lepsze samopoczucie uczniów. Realizacja programu w roku szkolnym 2022/2023 pozytywnie wpłynęła na uczniów, rodziców, pracowników, zwiększyła ich świadomość, poprawiła funkcjonowanie szkoły oraz przyczyniła się do promocji placówki w środowisku lokalnym. </a:t>
            </a:r>
          </a:p>
          <a:p>
            <a:pPr lvl="0">
              <a:buNone/>
            </a:pPr>
            <a:r>
              <a:rPr lang="pl-PL" sz="2800" b="1" dirty="0" smtClean="0"/>
              <a:t>	</a:t>
            </a:r>
            <a:r>
              <a:rPr lang="pl-PL" sz="3300" b="1" dirty="0" smtClean="0">
                <a:solidFill>
                  <a:srgbClr val="FF0000"/>
                </a:solidFill>
              </a:rPr>
              <a:t>Efekty </a:t>
            </a:r>
            <a:r>
              <a:rPr lang="pl-PL" sz="3300" b="1" dirty="0" smtClean="0">
                <a:solidFill>
                  <a:srgbClr val="FF0000"/>
                </a:solidFill>
              </a:rPr>
              <a:t>podjętych działań:</a:t>
            </a:r>
            <a:endParaRPr lang="pl-PL" sz="3300" dirty="0" smtClean="0">
              <a:solidFill>
                <a:srgbClr val="FF0000"/>
              </a:solidFill>
            </a:endParaRPr>
          </a:p>
          <a:p>
            <a:pPr algn="just">
              <a:buNone/>
            </a:pPr>
            <a:r>
              <a:rPr lang="pl-PL" sz="2800" dirty="0" smtClean="0"/>
              <a:t>	</a:t>
            </a:r>
            <a:r>
              <a:rPr lang="pl-PL" sz="3000" dirty="0" smtClean="0"/>
              <a:t>Na </a:t>
            </a:r>
            <a:r>
              <a:rPr lang="pl-PL" sz="3000" dirty="0" smtClean="0"/>
              <a:t>terenie szkoły powstała strefa ciszy, z której mogą korzystać uczniowie, nauczyciele, pracownicy i rodzice. Na podstawie obserwacji, zespół zauważa, że z miejsca, często korzysta społeczność szkolna, która wykorzystuje miejsce do relaksu, odpoczynku </a:t>
            </a:r>
            <a:r>
              <a:rPr lang="pl-PL" sz="3000" dirty="0" smtClean="0"/>
              <a:t> i </a:t>
            </a:r>
            <a:r>
              <a:rPr lang="pl-PL" sz="3000" dirty="0" smtClean="0"/>
              <a:t>wyciszenia się.</a:t>
            </a:r>
          </a:p>
          <a:p>
            <a:pPr lvl="0">
              <a:buNone/>
            </a:pPr>
            <a:r>
              <a:rPr lang="pl-PL" sz="3000" dirty="0" smtClean="0"/>
              <a:t>	Społeczność </a:t>
            </a:r>
            <a:r>
              <a:rPr lang="pl-PL" sz="3000" dirty="0" smtClean="0"/>
              <a:t>szkolna wie, gdzie znajduje się strefa ciszy – 100% potrafi wskazać strefę ciszy.</a:t>
            </a:r>
          </a:p>
          <a:p>
            <a:pPr lvl="0">
              <a:buNone/>
            </a:pPr>
            <a:r>
              <a:rPr lang="pl-PL" sz="3000" dirty="0" smtClean="0"/>
              <a:t>	Uczniowie </a:t>
            </a:r>
            <a:r>
              <a:rPr lang="pl-PL" sz="3000" dirty="0" smtClean="0"/>
              <a:t>mają, nieograniczony dostęp do strefy ciszy – ponad 90%, korzystało z tego miejsca.</a:t>
            </a:r>
          </a:p>
          <a:p>
            <a:pPr lvl="0">
              <a:buNone/>
            </a:pPr>
            <a:r>
              <a:rPr lang="pl-PL" sz="3000" dirty="0" smtClean="0"/>
              <a:t>	Wynik </a:t>
            </a:r>
            <a:r>
              <a:rPr lang="pl-PL" sz="3000" dirty="0" smtClean="0"/>
              <a:t>dokonany optycznym rejestratorem poziomu hałasu – był o 25% niższy, niż przed realizacją działań.</a:t>
            </a:r>
          </a:p>
          <a:p>
            <a:pPr lvl="0">
              <a:buNone/>
            </a:pPr>
            <a:r>
              <a:rPr lang="pl-PL" sz="3000" dirty="0" smtClean="0"/>
              <a:t>	Wszyscy </a:t>
            </a:r>
            <a:r>
              <a:rPr lang="pl-PL" sz="3000" dirty="0" smtClean="0"/>
              <a:t>uczniowie – 100%, zostali zapoznani z szkodliwym działaniem hałasu podczas licznych pogadanek, lekcji i przerw śródlekcyjnych oraz zajęć warsztatowych.</a:t>
            </a:r>
          </a:p>
          <a:p>
            <a:pPr lvl="0">
              <a:buNone/>
            </a:pPr>
            <a:r>
              <a:rPr lang="pl-PL" sz="3000" dirty="0" smtClean="0"/>
              <a:t>	Wszyscy </a:t>
            </a:r>
            <a:r>
              <a:rPr lang="pl-PL" sz="3000" dirty="0" smtClean="0"/>
              <a:t>uczniowie – 100%, potwierdzili, że zmiana dzwonka, na bardziej przyjazny, przyczyniła się do poprawy samopoczucia, redukcji stresu, </a:t>
            </a:r>
          </a:p>
          <a:p>
            <a:pPr lvl="0">
              <a:buNone/>
            </a:pPr>
            <a:r>
              <a:rPr lang="pl-PL" sz="3000" dirty="0" smtClean="0"/>
              <a:t>	Wszyscy </a:t>
            </a:r>
            <a:r>
              <a:rPr lang="pl-PL" sz="3000" dirty="0" smtClean="0"/>
              <a:t>pracownicy – 100%, potwierdzili, że po zamontowaniu dzwonka, wśród uczniów poprawiła się koncentracja i obniżył się poziom stresu na głośne dźwięki,</a:t>
            </a:r>
          </a:p>
          <a:p>
            <a:pPr marL="0" lvl="0" indent="0">
              <a:buNone/>
            </a:pPr>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REALIZACJA  CELÓW  PRIORYTETOWYCH </a:t>
            </a:r>
            <a:br>
              <a:rPr lang="pl-PL" b="1" dirty="0" smtClean="0">
                <a:ln>
                  <a:solidFill>
                    <a:schemeClr val="tx1"/>
                  </a:solidFill>
                </a:ln>
              </a:rPr>
            </a:br>
            <a:r>
              <a:rPr lang="pl-PL" b="1" dirty="0" smtClean="0">
                <a:ln>
                  <a:solidFill>
                    <a:schemeClr val="tx1"/>
                  </a:solidFill>
                </a:ln>
              </a:rPr>
              <a:t>W  ROKU  SZKOLNYM </a:t>
            </a:r>
            <a:r>
              <a:rPr lang="pl-PL" b="1" dirty="0" smtClean="0">
                <a:ln>
                  <a:solidFill>
                    <a:schemeClr val="tx1"/>
                  </a:solidFill>
                </a:ln>
                <a:solidFill>
                  <a:srgbClr val="FF0000"/>
                </a:solidFill>
              </a:rPr>
              <a:t>2022/2023</a:t>
            </a:r>
            <a:endParaRPr lang="pl-PL" dirty="0">
              <a:ln>
                <a:solidFill>
                  <a:schemeClr val="tx1"/>
                </a:solidFill>
              </a:ln>
              <a:solidFill>
                <a:srgbClr val="FF0000"/>
              </a:solidFill>
            </a:endParaRPr>
          </a:p>
        </p:txBody>
      </p:sp>
      <p:sp>
        <p:nvSpPr>
          <p:cNvPr id="3" name="Symbol zastępczy zawartości 2"/>
          <p:cNvSpPr>
            <a:spLocks noGrp="1"/>
          </p:cNvSpPr>
          <p:nvPr>
            <p:ph sz="quarter" idx="1"/>
          </p:nvPr>
        </p:nvSpPr>
        <p:spPr>
          <a:xfrm>
            <a:off x="857224" y="1662090"/>
            <a:ext cx="7772400" cy="4695868"/>
          </a:xfrm>
        </p:spPr>
        <p:txBody>
          <a:bodyPr>
            <a:normAutofit fontScale="70000" lnSpcReduction="20000"/>
          </a:bodyPr>
          <a:lstStyle/>
          <a:p>
            <a:r>
              <a:rPr lang="pl-PL" sz="3100" b="1" u="sng" dirty="0" smtClean="0">
                <a:solidFill>
                  <a:srgbClr val="FF0000"/>
                </a:solidFill>
              </a:rPr>
              <a:t>Problem priorytetowy: </a:t>
            </a:r>
          </a:p>
          <a:p>
            <a:pPr>
              <a:buNone/>
            </a:pPr>
            <a:endParaRPr lang="pl-PL" sz="3400" b="1" u="sng" dirty="0" smtClean="0">
              <a:solidFill>
                <a:srgbClr val="FF0000"/>
              </a:solidFill>
            </a:endParaRPr>
          </a:p>
          <a:p>
            <a:pPr algn="just">
              <a:buNone/>
            </a:pPr>
            <a:r>
              <a:rPr lang="pl-PL" sz="2900" b="1" dirty="0" smtClean="0"/>
              <a:t>	</a:t>
            </a:r>
            <a:r>
              <a:rPr lang="pl-PL" dirty="0" smtClean="0"/>
              <a:t>Biorąc pod uwagę wnioski z naszych obserwacji oraz z analizy ankiet przeprowadzonych wśród uczniów, rodziców i pracowników naszej szkoły określiliśmy problem priorytetowy:</a:t>
            </a:r>
          </a:p>
          <a:p>
            <a:pPr algn="ctr">
              <a:buNone/>
            </a:pPr>
            <a:r>
              <a:rPr lang="pl-PL" sz="3100" b="1" i="1" dirty="0" smtClean="0"/>
              <a:t>walka z hałasem</a:t>
            </a:r>
          </a:p>
          <a:p>
            <a:pPr algn="just">
              <a:buNone/>
            </a:pPr>
            <a:r>
              <a:rPr lang="pl-PL" dirty="0" smtClean="0"/>
              <a:t>	Na podstawie obserwacji, wywiadu stwierdzono, że w szkole, są miejsca, </a:t>
            </a:r>
            <a:br>
              <a:rPr lang="pl-PL" dirty="0" smtClean="0"/>
            </a:br>
            <a:r>
              <a:rPr lang="pl-PL" dirty="0" smtClean="0"/>
              <a:t>w których panuje nadmierny hałas. Zgodnie z polskimi normami hałas </a:t>
            </a:r>
            <a:br>
              <a:rPr lang="pl-PL" dirty="0" smtClean="0"/>
            </a:br>
            <a:r>
              <a:rPr lang="pl-PL" dirty="0" smtClean="0"/>
              <a:t>o natężeniu powyżej 80 decybeli jest uznawany za groźny dla zdrowia. Długotrwałe przebywanie w hałasie może powodować rozdrażnienie, bóle głowy, zmęczenie, zaburzenia orientacji czy drażliwość. Regularne narażanie na wysoki poziom hałasu w szkole, w połączeniu z coraz liczniejszymi jego źródłami poza nią, zwiększa ryzyko uszkodzeń słuchu. Podnoszenie świadomości uczniów, nauczycieli, pracowników oraz rodziców na temat hałasu i jego negatywnego wpływu na układ nerwowy </a:t>
            </a:r>
            <a:br>
              <a:rPr lang="pl-PL" dirty="0" smtClean="0"/>
            </a:br>
            <a:r>
              <a:rPr lang="pl-PL" dirty="0" smtClean="0"/>
              <a:t>i słuch, jest koniecznym działaniem zwalczania zjawiska hałasu.</a:t>
            </a:r>
            <a:endParaRPr lang="pl-P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357158" y="4071942"/>
            <a:ext cx="1556067" cy="1979612"/>
          </a:xfrm>
          <a:prstGeom prst="rect">
            <a:avLst/>
          </a:prstGeom>
          <a:ln>
            <a:noFill/>
          </a:ln>
          <a:effectLst>
            <a:softEdge rad="112500"/>
          </a:effectLst>
        </p:spPr>
      </p:pic>
      <p:sp>
        <p:nvSpPr>
          <p:cNvPr id="2" name="Tytuł 1"/>
          <p:cNvSpPr>
            <a:spLocks noGrp="1"/>
          </p:cNvSpPr>
          <p:nvPr>
            <p:ph type="title"/>
          </p:nvPr>
        </p:nvSpPr>
        <p:spPr>
          <a:xfrm>
            <a:off x="-214346" y="214290"/>
            <a:ext cx="7772400" cy="1143000"/>
          </a:xfrm>
        </p:spPr>
        <p:txBody>
          <a:bodyPr>
            <a:normAutofit fontScale="90000"/>
          </a:bodyPr>
          <a:lstStyle/>
          <a:p>
            <a:pPr algn="ctr"/>
            <a:r>
              <a:rPr lang="pl-PL" b="1" dirty="0" smtClean="0">
                <a:ln>
                  <a:solidFill>
                    <a:schemeClr val="tx1"/>
                  </a:solidFill>
                </a:ln>
              </a:rPr>
              <a:t>  WYNIKI </a:t>
            </a:r>
            <a:r>
              <a:rPr lang="pl-PL" b="1" dirty="0" smtClean="0">
                <a:ln>
                  <a:solidFill>
                    <a:schemeClr val="tx1"/>
                  </a:solidFill>
                </a:ln>
              </a:rPr>
              <a:t>EWALUACJI DZIAŁAŃ SZKOŁY </a:t>
            </a:r>
            <a:r>
              <a:rPr lang="pl-PL" b="1" dirty="0" smtClean="0">
                <a:ln>
                  <a:solidFill>
                    <a:schemeClr val="tx1"/>
                  </a:solidFill>
                </a:ln>
              </a:rPr>
              <a:t>PROMUJĄCEJ </a:t>
            </a:r>
            <a:r>
              <a:rPr lang="pl-PL" b="1" dirty="0" smtClean="0">
                <a:ln>
                  <a:solidFill>
                    <a:schemeClr val="tx1"/>
                  </a:solidFill>
                </a:ln>
              </a:rPr>
              <a:t>ZDROWIE -</a:t>
            </a:r>
            <a:r>
              <a:rPr lang="pl-PL" b="1" dirty="0" smtClean="0">
                <a:ln>
                  <a:solidFill>
                    <a:schemeClr val="tx1"/>
                  </a:solidFill>
                </a:ln>
                <a:solidFill>
                  <a:srgbClr val="FF0000"/>
                </a:solidFill>
              </a:rPr>
              <a:t>2023/2024</a:t>
            </a:r>
            <a:endParaRPr lang="pl-PL" dirty="0"/>
          </a:p>
        </p:txBody>
      </p:sp>
      <p:sp>
        <p:nvSpPr>
          <p:cNvPr id="4" name="Symbol zastępczy zawartości 2"/>
          <p:cNvSpPr>
            <a:spLocks noGrp="1"/>
          </p:cNvSpPr>
          <p:nvPr>
            <p:ph sz="quarter" idx="1"/>
          </p:nvPr>
        </p:nvSpPr>
        <p:spPr>
          <a:xfrm>
            <a:off x="0" y="1285860"/>
            <a:ext cx="8929718" cy="5786478"/>
          </a:xfrm>
        </p:spPr>
        <p:txBody>
          <a:bodyPr>
            <a:normAutofit fontScale="32500" lnSpcReduction="20000"/>
          </a:bodyPr>
          <a:lstStyle/>
          <a:p>
            <a:pPr lvl="0">
              <a:buNone/>
            </a:pPr>
            <a:r>
              <a:rPr lang="pl-PL" sz="2800" b="1" dirty="0" smtClean="0"/>
              <a:t>	</a:t>
            </a:r>
            <a:r>
              <a:rPr lang="pl-PL" sz="4300" b="1" dirty="0" smtClean="0">
                <a:solidFill>
                  <a:srgbClr val="FF0000"/>
                </a:solidFill>
              </a:rPr>
              <a:t>Narzędzia </a:t>
            </a:r>
            <a:r>
              <a:rPr lang="pl-PL" sz="4300" b="1" dirty="0" smtClean="0">
                <a:solidFill>
                  <a:srgbClr val="FF0000"/>
                </a:solidFill>
              </a:rPr>
              <a:t>użyte do ewaluacji:</a:t>
            </a:r>
            <a:endParaRPr lang="pl-PL" sz="2800" dirty="0" smtClean="0">
              <a:solidFill>
                <a:srgbClr val="FF0000"/>
              </a:solidFill>
            </a:endParaRPr>
          </a:p>
          <a:p>
            <a:pPr>
              <a:buNone/>
            </a:pPr>
            <a:r>
              <a:rPr lang="pl-PL" sz="3000" dirty="0" smtClean="0"/>
              <a:t>	</a:t>
            </a:r>
            <a:r>
              <a:rPr lang="pl-PL" sz="3700" dirty="0" smtClean="0"/>
              <a:t>Obserwacja zachowań i nawyków uczniów, bezpośrednie spostrzeżenia.</a:t>
            </a:r>
            <a:endParaRPr lang="pl-PL" sz="3500" dirty="0" smtClean="0"/>
          </a:p>
          <a:p>
            <a:pPr lvl="0">
              <a:buNone/>
            </a:pPr>
            <a:r>
              <a:rPr lang="pl-PL" sz="2800" b="1" dirty="0" smtClean="0"/>
              <a:t>	</a:t>
            </a:r>
            <a:r>
              <a:rPr lang="pl-PL" sz="4000" b="1" dirty="0" smtClean="0">
                <a:solidFill>
                  <a:srgbClr val="FF0000"/>
                </a:solidFill>
              </a:rPr>
              <a:t>Wnioski </a:t>
            </a:r>
            <a:r>
              <a:rPr lang="pl-PL" sz="4000" b="1" dirty="0" smtClean="0">
                <a:solidFill>
                  <a:srgbClr val="FF0000"/>
                </a:solidFill>
              </a:rPr>
              <a:t>z ewaluacji:</a:t>
            </a:r>
            <a:endParaRPr lang="pl-PL" sz="4000" dirty="0" smtClean="0">
              <a:solidFill>
                <a:srgbClr val="FF0000"/>
              </a:solidFill>
            </a:endParaRPr>
          </a:p>
          <a:p>
            <a:pPr algn="just">
              <a:buNone/>
            </a:pPr>
            <a:r>
              <a:rPr lang="pl-PL" sz="3700" dirty="0" smtClean="0"/>
              <a:t>	Na </a:t>
            </a:r>
            <a:r>
              <a:rPr lang="pl-PL" sz="3700" dirty="0" smtClean="0"/>
              <a:t>podstawie przeprowadzonej ewaluacji, w roku szkolnym 2023/2024, zauważamy zwiększenie świadomości całej społeczności szkolnej na temat właściwej organizacji czasu wolnego uczniów. Zdecydowana większość uczniów i rodziców, pracowników ośrodka rozumie powagę tego zagadnienia i zna negatywne skutki spędzania czasu przez uczniów przy telefonach czy tabletach. Uczniowie mają świadomość jak można zdrowo zorganizować sobie czas wolny, co robić na przerwach, jak również, jak spędzać wakacje, co w 100% potwierdziły prace na konkurs </a:t>
            </a:r>
            <a:r>
              <a:rPr lang="pl-PL" sz="3700" i="1" dirty="0" smtClean="0"/>
              <a:t>Mój czas wolny</a:t>
            </a:r>
            <a:r>
              <a:rPr lang="pl-PL" sz="3700" dirty="0" smtClean="0"/>
              <a:t> zaprezentowane podczas Święta Ośrodka. Rodzice włączają się w promocję zdrowego stylu życia, zachęcając do stosowania w sytuacjach codziennych, zasad postępowania, które pozwalają zachować dobre zdrowie i samopoczucie. Coraz częściej można zaobserwować wśród uczniów, zachowania pożądane, podczas przerw: rozmowy z rówieśnikami, kolegami/koleżankami, udział w korytarzowych grach podłogowych, wspólne działania </a:t>
            </a:r>
            <a:r>
              <a:rPr lang="pl-PL" sz="3700" dirty="0" smtClean="0"/>
              <a:t/>
            </a:r>
            <a:br>
              <a:rPr lang="pl-PL" sz="3700" dirty="0" smtClean="0"/>
            </a:br>
            <a:r>
              <a:rPr lang="pl-PL" sz="3700" dirty="0" smtClean="0"/>
              <a:t>w </a:t>
            </a:r>
            <a:r>
              <a:rPr lang="pl-PL" sz="3700" dirty="0" smtClean="0"/>
              <a:t>kąciku z grami stolikowymi, udział w aktywnych przerwach na dworze, na placu zabaw, itp., czy chociażby chętne uczestniczenie w zajęciach sportowych, wyjazdach na zawody, turnieje, zajęciach takich jak wyjścia w teren, zajęciach z jogą, czy </a:t>
            </a:r>
            <a:r>
              <a:rPr lang="pl-PL" sz="3700" dirty="0" err="1" smtClean="0"/>
              <a:t>dogoterapii</a:t>
            </a:r>
            <a:r>
              <a:rPr lang="pl-PL" sz="3700" dirty="0" smtClean="0"/>
              <a:t>.</a:t>
            </a:r>
          </a:p>
          <a:p>
            <a:pPr algn="just">
              <a:buNone/>
            </a:pPr>
            <a:r>
              <a:rPr lang="pl-PL" sz="3700" dirty="0" smtClean="0"/>
              <a:t>	Uczniowie </a:t>
            </a:r>
            <a:r>
              <a:rPr lang="pl-PL" sz="3700" dirty="0" smtClean="0"/>
              <a:t>uczestniczą w różnych prozdrowotnych programach. Realizacja programu w roku szkolnym 2023/2024 pozytywnie wpłynęła na uczniów, rodziców, pracowników, zwiększyła ich świadomość, poprawiła funkcjonowanie szkoły oraz przyczyniła się do promocji placówki w środowisku lokalnym. </a:t>
            </a:r>
          </a:p>
          <a:p>
            <a:pPr lvl="0">
              <a:buNone/>
            </a:pPr>
            <a:r>
              <a:rPr lang="pl-PL" sz="3400" b="1" dirty="0" smtClean="0"/>
              <a:t>			</a:t>
            </a:r>
            <a:r>
              <a:rPr lang="pl-PL" sz="4000" b="1" dirty="0" smtClean="0">
                <a:solidFill>
                  <a:srgbClr val="FF0000"/>
                </a:solidFill>
              </a:rPr>
              <a:t>Efekty </a:t>
            </a:r>
            <a:r>
              <a:rPr lang="pl-PL" sz="4000" b="1" dirty="0" smtClean="0">
                <a:solidFill>
                  <a:srgbClr val="FF0000"/>
                </a:solidFill>
              </a:rPr>
              <a:t>podjętych działań:</a:t>
            </a:r>
            <a:endParaRPr lang="pl-PL" sz="4000" dirty="0" smtClean="0">
              <a:solidFill>
                <a:srgbClr val="FF0000"/>
              </a:solidFill>
            </a:endParaRPr>
          </a:p>
          <a:p>
            <a:pPr lvl="0">
              <a:buNone/>
            </a:pPr>
            <a:r>
              <a:rPr lang="pl-PL" sz="3700" dirty="0" smtClean="0"/>
              <a:t>			Z </a:t>
            </a:r>
            <a:r>
              <a:rPr lang="pl-PL" sz="3700" dirty="0" smtClean="0"/>
              <a:t>naszych obserwacji wynika iż zwiększała się liczba uczniów nie korzystających na przerwie </a:t>
            </a:r>
            <a:br>
              <a:rPr lang="pl-PL" sz="3700" dirty="0" smtClean="0"/>
            </a:br>
            <a:r>
              <a:rPr lang="pl-PL" sz="3700" dirty="0" smtClean="0"/>
              <a:t>		z </a:t>
            </a:r>
            <a:r>
              <a:rPr lang="pl-PL" sz="3700" dirty="0" smtClean="0"/>
              <a:t>telefonów, (więcej niż 30%).</a:t>
            </a:r>
          </a:p>
          <a:p>
            <a:pPr lvl="0">
              <a:buNone/>
            </a:pPr>
            <a:r>
              <a:rPr lang="pl-PL" sz="3700" dirty="0" smtClean="0"/>
              <a:t>			Społeczność </a:t>
            </a:r>
            <a:r>
              <a:rPr lang="pl-PL" sz="3700" dirty="0" smtClean="0"/>
              <a:t>szkolna zaangażowała się w działania poprzez udział w pogadankach, aktywnych przerwach, </a:t>
            </a:r>
            <a:r>
              <a:rPr lang="pl-PL" sz="3700" dirty="0" smtClean="0"/>
              <a:t>		Święcie </a:t>
            </a:r>
            <a:r>
              <a:rPr lang="pl-PL" sz="3700" dirty="0" smtClean="0"/>
              <a:t>Ośrodka, konkursach sportowych, zawodach, turniejach, treningach, wyjściach, wycieczkach, </a:t>
            </a:r>
            <a:r>
              <a:rPr lang="pl-PL" sz="3700" dirty="0" smtClean="0"/>
              <a:t>		zorganizowanych </a:t>
            </a:r>
            <a:r>
              <a:rPr lang="pl-PL" sz="3700" dirty="0" smtClean="0"/>
              <a:t>zajęciach.</a:t>
            </a:r>
          </a:p>
          <a:p>
            <a:pPr lvl="0">
              <a:buNone/>
            </a:pPr>
            <a:r>
              <a:rPr lang="pl-PL" sz="3700" dirty="0" smtClean="0"/>
              <a:t>			Uczniowie </a:t>
            </a:r>
            <a:r>
              <a:rPr lang="pl-PL" sz="3700" dirty="0" smtClean="0"/>
              <a:t>mają, świadomość jak można spędzać czas wolny w szkole, jak również poza szkołą, przynieśli </a:t>
            </a:r>
            <a:r>
              <a:rPr lang="pl-PL" sz="3700" dirty="0" smtClean="0"/>
              <a:t>		prace</a:t>
            </a:r>
            <a:r>
              <a:rPr lang="pl-PL" sz="3700" dirty="0" smtClean="0"/>
              <a:t>, pokazywali je swoim rówieśnikom, rodzicom, zaproszonym gościom podczas Święta Ośrodka.</a:t>
            </a:r>
          </a:p>
          <a:p>
            <a:pPr lvl="0">
              <a:buNone/>
            </a:pPr>
            <a:r>
              <a:rPr lang="pl-PL" sz="3700" dirty="0" smtClean="0"/>
              <a:t>			Uczniowie </a:t>
            </a:r>
            <a:r>
              <a:rPr lang="pl-PL" sz="3700" dirty="0" smtClean="0"/>
              <a:t>pamiętają jakie były cele w latach poprzednich, potrafią o nich opowiedzieć oraz do nich się </a:t>
            </a:r>
            <a:r>
              <a:rPr lang="pl-PL" sz="3700" dirty="0" smtClean="0"/>
              <a:t>		odnieść</a:t>
            </a:r>
            <a:r>
              <a:rPr lang="pl-PL" sz="3700" dirty="0" smtClean="0"/>
              <a:t>.  </a:t>
            </a:r>
          </a:p>
          <a:p>
            <a:pPr marL="0" lvl="0" indent="0">
              <a:buNone/>
            </a:pPr>
            <a:endParaRPr lang="pl-PL" dirty="0"/>
          </a:p>
        </p:txBody>
      </p:sp>
      <p:pic>
        <p:nvPicPr>
          <p:cNvPr id="7" name="Picture 4"/>
          <p:cNvPicPr>
            <a:picLocks noChangeAspect="1" noChangeArrowheads="1"/>
          </p:cNvPicPr>
          <p:nvPr/>
        </p:nvPicPr>
        <p:blipFill>
          <a:blip r:embed="rId3"/>
          <a:srcRect/>
          <a:stretch>
            <a:fillRect/>
          </a:stretch>
        </p:blipFill>
        <p:spPr bwMode="auto">
          <a:xfrm>
            <a:off x="5000628" y="5715016"/>
            <a:ext cx="1283561" cy="928694"/>
          </a:xfrm>
          <a:prstGeom prst="rect">
            <a:avLst/>
          </a:prstGeom>
          <a:ln>
            <a:noFill/>
          </a:ln>
          <a:effectLst>
            <a:softEdge rad="112500"/>
          </a:effectLst>
        </p:spPr>
      </p:pic>
      <p:pic>
        <p:nvPicPr>
          <p:cNvPr id="8" name="Picture 5"/>
          <p:cNvPicPr>
            <a:picLocks noChangeAspect="1" noChangeArrowheads="1"/>
          </p:cNvPicPr>
          <p:nvPr/>
        </p:nvPicPr>
        <p:blipFill>
          <a:blip r:embed="rId4" cstate="print"/>
          <a:srcRect/>
          <a:stretch>
            <a:fillRect/>
          </a:stretch>
        </p:blipFill>
        <p:spPr bwMode="auto">
          <a:xfrm>
            <a:off x="5857884" y="1097864"/>
            <a:ext cx="1143008" cy="902375"/>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a:stretch>
            <a:fillRect/>
          </a:stretch>
        </p:blipFill>
        <p:spPr bwMode="auto">
          <a:xfrm>
            <a:off x="7715272" y="285728"/>
            <a:ext cx="984235" cy="1450965"/>
          </a:xfrm>
          <a:prstGeom prst="rect">
            <a:avLst/>
          </a:prstGeom>
          <a:ln>
            <a:noFill/>
          </a:ln>
          <a:effectLst>
            <a:softEdge rad="112500"/>
          </a:effectLst>
        </p:spPr>
      </p:pic>
      <p:pic>
        <p:nvPicPr>
          <p:cNvPr id="10" name="Picture 7"/>
          <p:cNvPicPr>
            <a:picLocks noChangeAspect="1" noChangeArrowheads="1"/>
          </p:cNvPicPr>
          <p:nvPr/>
        </p:nvPicPr>
        <p:blipFill>
          <a:blip r:embed="rId6" cstate="print"/>
          <a:srcRect/>
          <a:stretch>
            <a:fillRect/>
          </a:stretch>
        </p:blipFill>
        <p:spPr bwMode="auto">
          <a:xfrm>
            <a:off x="2786050" y="5786454"/>
            <a:ext cx="1752880" cy="784433"/>
          </a:xfrm>
          <a:prstGeom prst="rect">
            <a:avLst/>
          </a:prstGeom>
          <a:ln>
            <a:noFill/>
          </a:ln>
          <a:effectLst>
            <a:softEdge rad="112500"/>
          </a:effectLst>
        </p:spPr>
      </p:pic>
      <p:pic>
        <p:nvPicPr>
          <p:cNvPr id="11" name="Picture 8"/>
          <p:cNvPicPr>
            <a:picLocks noChangeAspect="1" noChangeArrowheads="1"/>
          </p:cNvPicPr>
          <p:nvPr/>
        </p:nvPicPr>
        <p:blipFill>
          <a:blip r:embed="rId7" cstate="print"/>
          <a:srcRect/>
          <a:stretch>
            <a:fillRect/>
          </a:stretch>
        </p:blipFill>
        <p:spPr bwMode="auto">
          <a:xfrm>
            <a:off x="7072330" y="5643578"/>
            <a:ext cx="1378246" cy="10080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500042"/>
            <a:ext cx="6643734" cy="1357322"/>
          </a:xfrm>
        </p:spPr>
        <p:txBody>
          <a:bodyPr>
            <a:normAutofit fontScale="90000"/>
          </a:bodyPr>
          <a:lstStyle/>
          <a:p>
            <a:pPr algn="ctr"/>
            <a:r>
              <a:rPr lang="pl-PL" b="1" dirty="0" smtClean="0">
                <a:ln>
                  <a:solidFill>
                    <a:schemeClr val="tx1"/>
                  </a:solidFill>
                </a:ln>
              </a:rPr>
              <a:t>WYNIKI EWALUACJI DZIAŁAŃ SZKOŁY </a:t>
            </a:r>
            <a:r>
              <a:rPr lang="pl-PL" b="1" dirty="0" smtClean="0">
                <a:ln>
                  <a:solidFill>
                    <a:schemeClr val="tx1"/>
                  </a:solidFill>
                </a:ln>
              </a:rPr>
              <a:t>PROMUJĄCEJ </a:t>
            </a:r>
            <a:r>
              <a:rPr lang="pl-PL" b="1" dirty="0" smtClean="0">
                <a:ln>
                  <a:solidFill>
                    <a:schemeClr val="tx1"/>
                  </a:solidFill>
                </a:ln>
              </a:rPr>
              <a:t>ZDROWIE </a:t>
            </a:r>
            <a:r>
              <a:rPr lang="pl-PL" b="1" dirty="0" smtClean="0">
                <a:ln>
                  <a:solidFill>
                    <a:schemeClr val="tx1"/>
                  </a:solidFill>
                </a:ln>
                <a:solidFill>
                  <a:srgbClr val="FF0000"/>
                </a:solidFill>
              </a:rPr>
              <a:t>2024/2025</a:t>
            </a:r>
            <a:endParaRPr lang="pl-PL" dirty="0"/>
          </a:p>
        </p:txBody>
      </p:sp>
      <p:sp>
        <p:nvSpPr>
          <p:cNvPr id="5" name="Symbol zastępczy zawartości 2"/>
          <p:cNvSpPr>
            <a:spLocks noGrp="1"/>
          </p:cNvSpPr>
          <p:nvPr>
            <p:ph sz="quarter" idx="1"/>
          </p:nvPr>
        </p:nvSpPr>
        <p:spPr>
          <a:xfrm>
            <a:off x="0" y="1428736"/>
            <a:ext cx="8929718" cy="5786478"/>
          </a:xfrm>
        </p:spPr>
        <p:txBody>
          <a:bodyPr>
            <a:normAutofit/>
          </a:bodyPr>
          <a:lstStyle/>
          <a:p>
            <a:pPr lvl="0">
              <a:buNone/>
            </a:pPr>
            <a:r>
              <a:rPr lang="pl-PL" sz="2800" b="1" dirty="0" smtClean="0"/>
              <a:t>	</a:t>
            </a:r>
            <a:r>
              <a:rPr lang="pl-PL" sz="1300" b="1" dirty="0" smtClean="0">
                <a:solidFill>
                  <a:srgbClr val="FF0000"/>
                </a:solidFill>
              </a:rPr>
              <a:t>Narzędzia </a:t>
            </a:r>
            <a:r>
              <a:rPr lang="pl-PL" sz="1300" b="1" dirty="0" smtClean="0">
                <a:solidFill>
                  <a:srgbClr val="FF0000"/>
                </a:solidFill>
              </a:rPr>
              <a:t>użyte do ewaluacji:</a:t>
            </a:r>
            <a:endParaRPr lang="pl-PL" sz="1300" dirty="0" smtClean="0">
              <a:solidFill>
                <a:srgbClr val="FF0000"/>
              </a:solidFill>
            </a:endParaRPr>
          </a:p>
          <a:p>
            <a:pPr algn="just">
              <a:buNone/>
            </a:pPr>
            <a:r>
              <a:rPr lang="pl-PL" sz="1200" dirty="0" smtClean="0"/>
              <a:t>	</a:t>
            </a:r>
            <a:r>
              <a:rPr lang="pl-PL" sz="1200" dirty="0" smtClean="0"/>
              <a:t>Obserwacja zachowań i nawyków uczniów, bezpośrednie spostrzeżenia, analiza dokumentacji szkolnej, rozmowy z uczniami, nauczycielami, pracownikami niepedagogicznymi, rodzicami, metody alternatywne (metoda niedokończonych zdań, np.: wiem, jak zadbać o swoje zdrowie, ponieważ.....)</a:t>
            </a:r>
          </a:p>
          <a:p>
            <a:pPr lvl="0">
              <a:buNone/>
            </a:pPr>
            <a:r>
              <a:rPr lang="pl-PL" sz="1200" b="1" dirty="0" smtClean="0"/>
              <a:t>	</a:t>
            </a:r>
            <a:r>
              <a:rPr lang="pl-PL" sz="1300" b="1" dirty="0" smtClean="0">
                <a:solidFill>
                  <a:srgbClr val="FF0000"/>
                </a:solidFill>
              </a:rPr>
              <a:t>Wnioski </a:t>
            </a:r>
            <a:r>
              <a:rPr lang="pl-PL" sz="1300" b="1" dirty="0" smtClean="0">
                <a:solidFill>
                  <a:srgbClr val="FF0000"/>
                </a:solidFill>
              </a:rPr>
              <a:t>z ewaluacji</a:t>
            </a:r>
            <a:r>
              <a:rPr lang="pl-PL" sz="1300" b="1" dirty="0" smtClean="0">
                <a:solidFill>
                  <a:srgbClr val="FF0000"/>
                </a:solidFill>
              </a:rPr>
              <a:t>:</a:t>
            </a:r>
            <a:r>
              <a:rPr lang="pl-PL" sz="1200" b="1" dirty="0" smtClean="0">
                <a:solidFill>
                  <a:srgbClr val="FF0000"/>
                </a:solidFill>
              </a:rPr>
              <a:t/>
            </a:r>
            <a:br>
              <a:rPr lang="pl-PL" sz="1200" b="1" dirty="0" smtClean="0">
                <a:solidFill>
                  <a:srgbClr val="FF0000"/>
                </a:solidFill>
              </a:rPr>
            </a:br>
            <a:r>
              <a:rPr lang="pl-PL" sz="1200" dirty="0" smtClean="0"/>
              <a:t>Większość </a:t>
            </a:r>
            <a:r>
              <a:rPr lang="pl-PL" sz="1200" dirty="0" smtClean="0"/>
              <a:t>uczniów szkoły dostrzega konieczność zdrowego stylu życia, uczniowie posiadają wiedzę i umiejętności radzenia sobie w sytuacjach stresowych oraz aktywnego spędzania czasu wolnego. Znają sposoby relaksacji i rozładowania napięcia jak również radzenia sobie </a:t>
            </a:r>
            <a:r>
              <a:rPr lang="pl-PL" sz="1200" dirty="0" smtClean="0"/>
              <a:t>z </a:t>
            </a:r>
            <a:r>
              <a:rPr lang="pl-PL" sz="1200" dirty="0" smtClean="0"/>
              <a:t>emocjami. </a:t>
            </a:r>
            <a:endParaRPr lang="pl-PL" sz="1200" dirty="0" smtClean="0"/>
          </a:p>
          <a:p>
            <a:pPr lvl="0">
              <a:buNone/>
            </a:pPr>
            <a:r>
              <a:rPr lang="pl-PL" sz="1200" b="1" dirty="0" smtClean="0">
                <a:solidFill>
                  <a:srgbClr val="FF0000"/>
                </a:solidFill>
              </a:rPr>
              <a:t>	</a:t>
            </a:r>
            <a:r>
              <a:rPr lang="pl-PL" sz="1300" b="1" dirty="0" smtClean="0">
                <a:solidFill>
                  <a:srgbClr val="FF0000"/>
                </a:solidFill>
              </a:rPr>
              <a:t>Efekty </a:t>
            </a:r>
            <a:r>
              <a:rPr lang="pl-PL" sz="1300" b="1" dirty="0" smtClean="0">
                <a:solidFill>
                  <a:srgbClr val="FF0000"/>
                </a:solidFill>
              </a:rPr>
              <a:t>podjętych działań</a:t>
            </a:r>
            <a:r>
              <a:rPr lang="pl-PL" sz="1300" b="1" dirty="0" smtClean="0">
                <a:solidFill>
                  <a:srgbClr val="FF0000"/>
                </a:solidFill>
              </a:rPr>
              <a:t>:</a:t>
            </a:r>
          </a:p>
          <a:p>
            <a:pPr lvl="0">
              <a:buNone/>
            </a:pPr>
            <a:r>
              <a:rPr lang="pl-PL" sz="1200" dirty="0" smtClean="0"/>
              <a:t>	Uczniowie </a:t>
            </a:r>
            <a:r>
              <a:rPr lang="pl-PL" sz="1200" dirty="0" smtClean="0"/>
              <a:t>i nauczyciele angażują się w działania służące promowaniu właściwych zachowań co wpływa na poprawę relacji społecznych oraz budowanie pozytywnego klimatu szkoły.  </a:t>
            </a:r>
          </a:p>
          <a:p>
            <a:pPr lvl="0">
              <a:buNone/>
            </a:pPr>
            <a:r>
              <a:rPr lang="pl-PL" sz="1200" dirty="0" smtClean="0"/>
              <a:t>	Z </a:t>
            </a:r>
            <a:r>
              <a:rPr lang="pl-PL" sz="1200" dirty="0" smtClean="0"/>
              <a:t>wypowiedzi uczniów wynika, że nastąpiła poprawa w relacjach między nimi.</a:t>
            </a:r>
          </a:p>
          <a:p>
            <a:pPr lvl="0">
              <a:buNone/>
            </a:pPr>
            <a:r>
              <a:rPr lang="pl-PL" sz="1200" dirty="0" smtClean="0"/>
              <a:t>	Obserwuje </a:t>
            </a:r>
            <a:r>
              <a:rPr lang="pl-PL" sz="1200" dirty="0" smtClean="0"/>
              <a:t>się zmniejszenie zachowań niepożądanych. </a:t>
            </a:r>
          </a:p>
          <a:p>
            <a:pPr lvl="0">
              <a:buNone/>
            </a:pPr>
            <a:r>
              <a:rPr lang="pl-PL" sz="1200" dirty="0" smtClean="0"/>
              <a:t>	Wśród </a:t>
            </a:r>
            <a:r>
              <a:rPr lang="pl-PL" sz="1200" dirty="0" smtClean="0"/>
              <a:t>uczniów zauważa się wzrost świadomości w zakresie przestrzegania regulaminów </a:t>
            </a:r>
            <a:br>
              <a:rPr lang="pl-PL" sz="1200" dirty="0" smtClean="0"/>
            </a:br>
            <a:r>
              <a:rPr lang="pl-PL" sz="1200" dirty="0" smtClean="0"/>
              <a:t>i zasad postępowania, podczas lekcji, przerw, a także rozmaitych wydarzeń.</a:t>
            </a:r>
          </a:p>
          <a:p>
            <a:pPr lvl="0">
              <a:buNone/>
            </a:pPr>
            <a:r>
              <a:rPr lang="pl-PL" sz="1200" dirty="0" smtClean="0"/>
              <a:t>	Uczniowie </a:t>
            </a:r>
            <a:r>
              <a:rPr lang="pl-PL" sz="1200" dirty="0" smtClean="0"/>
              <a:t>mają, wiedzę do kogo należy się zwrócić się o pomoc w sytuacjach trudnych, posiadają wiedzę jak sobie radzić </a:t>
            </a:r>
            <a:r>
              <a:rPr lang="pl-PL" sz="1200" dirty="0" smtClean="0"/>
              <a:t/>
            </a:r>
            <a:br>
              <a:rPr lang="pl-PL" sz="1200" dirty="0" smtClean="0"/>
            </a:br>
            <a:r>
              <a:rPr lang="pl-PL" sz="1200" dirty="0" smtClean="0"/>
              <a:t>w </a:t>
            </a:r>
            <a:r>
              <a:rPr lang="pl-PL" sz="1200" dirty="0" smtClean="0"/>
              <a:t>sytuacjach dla nich niezrozumiałych czy stresujących.</a:t>
            </a:r>
          </a:p>
          <a:p>
            <a:pPr>
              <a:buNone/>
            </a:pPr>
            <a:r>
              <a:rPr lang="pl-PL" sz="1200" dirty="0" smtClean="0"/>
              <a:t>	Nauczyciele</a:t>
            </a:r>
            <a:r>
              <a:rPr lang="pl-PL" sz="1200" dirty="0" smtClean="0"/>
              <a:t>, pracownicy szkoły, rodzice zauważają poprawę związaną z zachowaniem uczniów.</a:t>
            </a:r>
            <a:endParaRPr lang="pl-PL" sz="1200" dirty="0"/>
          </a:p>
        </p:txBody>
      </p:sp>
      <p:pic>
        <p:nvPicPr>
          <p:cNvPr id="7" name="Picture 13"/>
          <p:cNvPicPr>
            <a:picLocks noChangeAspect="1" noChangeArrowheads="1"/>
          </p:cNvPicPr>
          <p:nvPr/>
        </p:nvPicPr>
        <p:blipFill>
          <a:blip r:embed="rId2"/>
          <a:srcRect/>
          <a:stretch>
            <a:fillRect/>
          </a:stretch>
        </p:blipFill>
        <p:spPr bwMode="auto">
          <a:xfrm>
            <a:off x="6500826" y="3929066"/>
            <a:ext cx="809625" cy="1057275"/>
          </a:xfrm>
          <a:prstGeom prst="rect">
            <a:avLst/>
          </a:prstGeom>
          <a:noFill/>
          <a:ln w="9525">
            <a:noFill/>
            <a:miter lim="800000"/>
            <a:headEnd/>
            <a:tailEnd/>
          </a:ln>
          <a:effectLst/>
        </p:spPr>
      </p:pic>
      <p:pic>
        <p:nvPicPr>
          <p:cNvPr id="8" name="Picture 10"/>
          <p:cNvPicPr>
            <a:picLocks noChangeAspect="1" noChangeArrowheads="1"/>
          </p:cNvPicPr>
          <p:nvPr/>
        </p:nvPicPr>
        <p:blipFill>
          <a:blip r:embed="rId3"/>
          <a:srcRect/>
          <a:stretch>
            <a:fillRect/>
          </a:stretch>
        </p:blipFill>
        <p:spPr bwMode="auto">
          <a:xfrm>
            <a:off x="7715272" y="5357826"/>
            <a:ext cx="771525" cy="1171575"/>
          </a:xfrm>
          <a:prstGeom prst="rect">
            <a:avLst/>
          </a:prstGeom>
          <a:noFill/>
          <a:ln w="9525">
            <a:noFill/>
            <a:miter lim="800000"/>
            <a:headEnd/>
            <a:tailEnd/>
          </a:ln>
          <a:effectLst/>
        </p:spPr>
      </p:pic>
      <p:pic>
        <p:nvPicPr>
          <p:cNvPr id="9" name="Picture 11"/>
          <p:cNvPicPr>
            <a:picLocks noChangeAspect="1" noChangeArrowheads="1"/>
          </p:cNvPicPr>
          <p:nvPr/>
        </p:nvPicPr>
        <p:blipFill>
          <a:blip r:embed="rId4"/>
          <a:srcRect/>
          <a:stretch>
            <a:fillRect/>
          </a:stretch>
        </p:blipFill>
        <p:spPr bwMode="auto">
          <a:xfrm>
            <a:off x="7572396" y="3929066"/>
            <a:ext cx="809625" cy="1123950"/>
          </a:xfrm>
          <a:prstGeom prst="rect">
            <a:avLst/>
          </a:prstGeom>
          <a:noFill/>
          <a:ln w="9525">
            <a:noFill/>
            <a:miter lim="800000"/>
            <a:headEnd/>
            <a:tailEnd/>
          </a:ln>
          <a:effectLst/>
        </p:spPr>
      </p:pic>
      <p:pic>
        <p:nvPicPr>
          <p:cNvPr id="10" name="Picture 12"/>
          <p:cNvPicPr>
            <a:picLocks noChangeAspect="1" noChangeArrowheads="1"/>
          </p:cNvPicPr>
          <p:nvPr/>
        </p:nvPicPr>
        <p:blipFill>
          <a:blip r:embed="rId5"/>
          <a:srcRect/>
          <a:stretch>
            <a:fillRect/>
          </a:stretch>
        </p:blipFill>
        <p:spPr bwMode="auto">
          <a:xfrm>
            <a:off x="6715140" y="5429264"/>
            <a:ext cx="781050" cy="1123950"/>
          </a:xfrm>
          <a:prstGeom prst="rect">
            <a:avLst/>
          </a:prstGeom>
          <a:noFill/>
          <a:ln w="9525">
            <a:noFill/>
            <a:miter lim="800000"/>
            <a:headEnd/>
            <a:tailEnd/>
          </a:ln>
          <a:effectLst/>
        </p:spPr>
      </p:pic>
      <p:pic>
        <p:nvPicPr>
          <p:cNvPr id="12" name="Picture 15"/>
          <p:cNvPicPr>
            <a:picLocks noChangeAspect="1" noChangeArrowheads="1"/>
          </p:cNvPicPr>
          <p:nvPr/>
        </p:nvPicPr>
        <p:blipFill>
          <a:blip r:embed="rId6"/>
          <a:srcRect/>
          <a:stretch>
            <a:fillRect/>
          </a:stretch>
        </p:blipFill>
        <p:spPr bwMode="auto">
          <a:xfrm>
            <a:off x="6643702" y="214290"/>
            <a:ext cx="2130567" cy="17256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14348" y="285728"/>
            <a:ext cx="7772400" cy="1143000"/>
          </a:xfrm>
        </p:spPr>
        <p:txBody>
          <a:bodyPr>
            <a:normAutofit fontScale="90000"/>
          </a:bodyPr>
          <a:lstStyle/>
          <a:p>
            <a:pPr algn="ctr"/>
            <a:r>
              <a:rPr lang="pl-PL" b="1" dirty="0" smtClean="0">
                <a:ln>
                  <a:solidFill>
                    <a:schemeClr val="tx1"/>
                  </a:solidFill>
                </a:ln>
              </a:rPr>
              <a:t>WSPÓŁPRACA </a:t>
            </a:r>
            <a:br>
              <a:rPr lang="pl-PL" b="1" dirty="0" smtClean="0">
                <a:ln>
                  <a:solidFill>
                    <a:schemeClr val="tx1"/>
                  </a:solidFill>
                </a:ln>
              </a:rPr>
            </a:br>
            <a:r>
              <a:rPr lang="pl-PL" b="1" dirty="0" smtClean="0">
                <a:ln>
                  <a:solidFill>
                    <a:schemeClr val="tx1"/>
                  </a:solidFill>
                </a:ln>
              </a:rPr>
              <a:t>Z PIELEGNIARKĄ SZKOLNĄ</a:t>
            </a:r>
            <a:endParaRPr lang="pl-PL" dirty="0"/>
          </a:p>
        </p:txBody>
      </p:sp>
      <p:pic>
        <p:nvPicPr>
          <p:cNvPr id="4099" name="Picture 3"/>
          <p:cNvPicPr>
            <a:picLocks noChangeAspect="1" noChangeArrowheads="1"/>
          </p:cNvPicPr>
          <p:nvPr/>
        </p:nvPicPr>
        <p:blipFill>
          <a:blip r:embed="rId2" cstate="print"/>
          <a:srcRect/>
          <a:stretch>
            <a:fillRect/>
          </a:stretch>
        </p:blipFill>
        <p:spPr bwMode="auto">
          <a:xfrm>
            <a:off x="7500958" y="785794"/>
            <a:ext cx="1357322" cy="1382057"/>
          </a:xfrm>
          <a:prstGeom prst="rect">
            <a:avLst/>
          </a:prstGeom>
          <a:noFill/>
          <a:ln w="9525">
            <a:noFill/>
            <a:miter lim="800000"/>
            <a:headEnd/>
            <a:tailEnd/>
          </a:ln>
          <a:effectLst/>
        </p:spPr>
      </p:pic>
      <p:pic>
        <p:nvPicPr>
          <p:cNvPr id="34817" name="Picture 1"/>
          <p:cNvPicPr>
            <a:picLocks noGrp="1" noChangeAspect="1" noChangeArrowheads="1"/>
          </p:cNvPicPr>
          <p:nvPr>
            <p:ph sz="quarter" idx="1"/>
          </p:nvPr>
        </p:nvPicPr>
        <p:blipFill>
          <a:blip r:embed="rId3"/>
          <a:srcRect/>
          <a:stretch>
            <a:fillRect/>
          </a:stretch>
        </p:blipFill>
        <p:spPr bwMode="auto">
          <a:xfrm>
            <a:off x="5857884" y="2500306"/>
            <a:ext cx="2643206" cy="3716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p:cNvPicPr>
            <a:picLocks noChangeAspect="1" noChangeArrowheads="1"/>
          </p:cNvPicPr>
          <p:nvPr/>
        </p:nvPicPr>
        <p:blipFill>
          <a:blip r:embed="rId4"/>
          <a:srcRect/>
          <a:stretch>
            <a:fillRect/>
          </a:stretch>
        </p:blipFill>
        <p:spPr bwMode="auto">
          <a:xfrm>
            <a:off x="3571868" y="5143512"/>
            <a:ext cx="1785950" cy="1364600"/>
          </a:xfrm>
          <a:prstGeom prst="rect">
            <a:avLst/>
          </a:prstGeom>
          <a:noFill/>
          <a:ln w="9525">
            <a:noFill/>
            <a:miter lim="800000"/>
            <a:headEnd/>
            <a:tailEnd/>
          </a:ln>
          <a:effectLst/>
        </p:spPr>
      </p:pic>
      <p:pic>
        <p:nvPicPr>
          <p:cNvPr id="34818" name="Picture 2"/>
          <p:cNvPicPr>
            <a:picLocks noChangeAspect="1" noChangeArrowheads="1"/>
          </p:cNvPicPr>
          <p:nvPr/>
        </p:nvPicPr>
        <p:blipFill>
          <a:blip r:embed="rId5"/>
          <a:srcRect/>
          <a:stretch>
            <a:fillRect/>
          </a:stretch>
        </p:blipFill>
        <p:spPr bwMode="auto">
          <a:xfrm>
            <a:off x="857224" y="1643050"/>
            <a:ext cx="5161154" cy="378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WSPÓŁPRACA </a:t>
            </a:r>
            <a:br>
              <a:rPr lang="pl-PL" b="1" dirty="0" smtClean="0">
                <a:ln>
                  <a:solidFill>
                    <a:schemeClr val="tx1"/>
                  </a:solidFill>
                </a:ln>
              </a:rPr>
            </a:br>
            <a:r>
              <a:rPr lang="pl-PL" b="1" dirty="0" smtClean="0">
                <a:ln>
                  <a:solidFill>
                    <a:schemeClr val="tx1"/>
                  </a:solidFill>
                </a:ln>
              </a:rPr>
              <a:t>Z PIELEGNIARKĄ SZKOLNĄ</a:t>
            </a:r>
            <a:endParaRPr lang="pl-PL" dirty="0"/>
          </a:p>
        </p:txBody>
      </p:sp>
      <p:sp>
        <p:nvSpPr>
          <p:cNvPr id="3" name="Symbol zastępczy zawartości 2"/>
          <p:cNvSpPr>
            <a:spLocks noGrp="1"/>
          </p:cNvSpPr>
          <p:nvPr>
            <p:ph sz="quarter" idx="1"/>
          </p:nvPr>
        </p:nvSpPr>
        <p:spPr>
          <a:xfrm>
            <a:off x="571472" y="1571612"/>
            <a:ext cx="8115328" cy="4591064"/>
          </a:xfrm>
        </p:spPr>
        <p:txBody>
          <a:bodyPr>
            <a:noAutofit/>
          </a:bodyPr>
          <a:lstStyle/>
          <a:p>
            <a:pPr lvl="0" algn="just">
              <a:buFont typeface="Wingdings" pitchFamily="2" charset="2"/>
              <a:buChar char="Ø"/>
            </a:pPr>
            <a:r>
              <a:rPr lang="pl-PL" sz="2000" dirty="0" smtClean="0"/>
              <a:t>Szkoła współpracuje z pielęgniarką, która jest również członkiem zespołu ds. promocji zdrowia w szkole. Do zadań pielęgniarki należy przede wszystkim:</a:t>
            </a:r>
          </a:p>
          <a:p>
            <a:pPr algn="just">
              <a:buNone/>
            </a:pPr>
            <a:r>
              <a:rPr lang="pl-PL" sz="2000" dirty="0" smtClean="0"/>
              <a:t>      a)  udzielanie pierwszej pomocy medycznej,</a:t>
            </a:r>
          </a:p>
          <a:p>
            <a:pPr algn="just">
              <a:buNone/>
            </a:pPr>
            <a:r>
              <a:rPr lang="pl-PL" sz="2000" dirty="0" smtClean="0"/>
              <a:t>      b)  fluoryzacja i nauka prawidłowego szczotkowania zębów,</a:t>
            </a:r>
          </a:p>
          <a:p>
            <a:pPr algn="just">
              <a:buNone/>
            </a:pPr>
            <a:r>
              <a:rPr lang="pl-PL" sz="2000" dirty="0" smtClean="0"/>
              <a:t>      c) badania rozwojowe dzieci i młodzieży (waga, wzrost, badanie</a:t>
            </a:r>
            <a:br>
              <a:rPr lang="pl-PL" sz="2000" dirty="0" smtClean="0"/>
            </a:br>
            <a:r>
              <a:rPr lang="pl-PL" sz="2000" dirty="0" smtClean="0"/>
              <a:t>       ostrości wzroku  widzenia barw, kontrola ciśnienia krwi,</a:t>
            </a:r>
            <a:br>
              <a:rPr lang="pl-PL" sz="2000" dirty="0" smtClean="0"/>
            </a:br>
            <a:r>
              <a:rPr lang="pl-PL" sz="2000" dirty="0" smtClean="0"/>
              <a:t>        sprawdzanie układu ruchu pod względem wad postawy),</a:t>
            </a:r>
          </a:p>
          <a:p>
            <a:pPr algn="just">
              <a:buNone/>
            </a:pPr>
            <a:r>
              <a:rPr lang="pl-PL" sz="2000" dirty="0" smtClean="0"/>
              <a:t>     d) pogadanki z uczniami i rodzicami na temat higieny osobistej </a:t>
            </a:r>
            <a:br>
              <a:rPr lang="pl-PL" sz="2000" dirty="0" smtClean="0"/>
            </a:br>
            <a:r>
              <a:rPr lang="pl-PL" sz="2000" dirty="0" smtClean="0"/>
              <a:t>       uczniów, zdrowego odżywiania, prawidłowej postawy ciała, itp</a:t>
            </a:r>
            <a:r>
              <a:rPr lang="pl-PL" sz="2000" dirty="0" smtClean="0"/>
              <a:t>.,</a:t>
            </a:r>
          </a:p>
          <a:p>
            <a:pPr algn="just">
              <a:buNone/>
            </a:pPr>
            <a:r>
              <a:rPr lang="pl-PL" sz="2000" dirty="0" smtClean="0"/>
              <a:t>	</a:t>
            </a:r>
            <a:r>
              <a:rPr lang="pl-PL" sz="2000" dirty="0" smtClean="0"/>
              <a:t>e) w</a:t>
            </a:r>
            <a:r>
              <a:rPr lang="pl-PL" sz="2000" dirty="0" smtClean="0"/>
              <a:t>spółpraca </a:t>
            </a:r>
            <a:r>
              <a:rPr lang="pl-PL" sz="2000" dirty="0" smtClean="0"/>
              <a:t>z lokalnym stomatologiem, w ramach </a:t>
            </a:r>
            <a:r>
              <a:rPr lang="pl-PL" sz="2000" dirty="0" smtClean="0"/>
              <a:t>opieki</a:t>
            </a:r>
            <a:br>
              <a:rPr lang="pl-PL" sz="2000" dirty="0" smtClean="0"/>
            </a:br>
            <a:r>
              <a:rPr lang="pl-PL" sz="2000" dirty="0" smtClean="0"/>
              <a:t>        stomatologicznej </a:t>
            </a:r>
            <a:r>
              <a:rPr lang="pl-PL" sz="2000" dirty="0" smtClean="0"/>
              <a:t>dla uczniów.</a:t>
            </a:r>
            <a:endParaRPr lang="pl-PL" sz="2000" dirty="0"/>
          </a:p>
        </p:txBody>
      </p:sp>
      <p:pic>
        <p:nvPicPr>
          <p:cNvPr id="2051" name="Picture 3"/>
          <p:cNvPicPr>
            <a:picLocks noChangeAspect="1" noChangeArrowheads="1"/>
          </p:cNvPicPr>
          <p:nvPr/>
        </p:nvPicPr>
        <p:blipFill>
          <a:blip r:embed="rId2" cstate="print"/>
          <a:srcRect/>
          <a:stretch>
            <a:fillRect/>
          </a:stretch>
        </p:blipFill>
        <p:spPr bwMode="auto">
          <a:xfrm>
            <a:off x="5000628" y="5429264"/>
            <a:ext cx="1014971" cy="1000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b="1" dirty="0" smtClean="0">
                <a:solidFill>
                  <a:schemeClr val="tx1"/>
                </a:solidFill>
              </a:rPr>
              <a:t>DZIĘKUJEMY</a:t>
            </a:r>
            <a:endParaRPr lang="pl-PL" b="1" dirty="0">
              <a:solidFill>
                <a:schemeClr val="tx1"/>
              </a:solidFill>
            </a:endParaRPr>
          </a:p>
        </p:txBody>
      </p:sp>
      <p:sp>
        <p:nvSpPr>
          <p:cNvPr id="3" name="Symbol zastępczy zawartości 2"/>
          <p:cNvSpPr>
            <a:spLocks noGrp="1"/>
          </p:cNvSpPr>
          <p:nvPr>
            <p:ph sz="quarter" idx="1"/>
          </p:nvPr>
        </p:nvSpPr>
        <p:spPr/>
        <p:txBody>
          <a:bodyPr>
            <a:normAutofit lnSpcReduction="10000"/>
          </a:bodyPr>
          <a:lstStyle/>
          <a:p>
            <a:endParaRPr lang="pl-PL" dirty="0" smtClean="0"/>
          </a:p>
          <a:p>
            <a:endParaRPr lang="pl-PL" dirty="0" smtClean="0"/>
          </a:p>
          <a:p>
            <a:endParaRPr lang="pl-PL" dirty="0" smtClean="0"/>
          </a:p>
          <a:p>
            <a:endParaRPr lang="pl-PL" dirty="0" smtClean="0"/>
          </a:p>
          <a:p>
            <a:pPr algn="ctr"/>
            <a:endParaRPr lang="pl-PL" spc="600" dirty="0" smtClean="0"/>
          </a:p>
          <a:p>
            <a:pPr algn="ctr">
              <a:buNone/>
            </a:pPr>
            <a:endParaRPr lang="pl-PL" spc="600" dirty="0" smtClean="0"/>
          </a:p>
          <a:p>
            <a:pPr algn="ctr">
              <a:buNone/>
            </a:pPr>
            <a:endParaRPr lang="pl-PL" spc="600" dirty="0" smtClean="0"/>
          </a:p>
          <a:p>
            <a:pPr algn="ctr">
              <a:buNone/>
            </a:pPr>
            <a:r>
              <a:rPr lang="pl-PL" spc="600" dirty="0" smtClean="0"/>
              <a:t>ZESPÓŁ PROMOCJI ZDROWIA</a:t>
            </a:r>
          </a:p>
          <a:p>
            <a:pPr algn="ctr">
              <a:buNone/>
            </a:pPr>
            <a:r>
              <a:rPr lang="pl-PL" dirty="0" smtClean="0">
                <a:latin typeface="Candara Light" pitchFamily="34" charset="0"/>
              </a:rPr>
              <a:t>Ośrodek Szkolno Wychowawczy</a:t>
            </a:r>
            <a:br>
              <a:rPr lang="pl-PL" dirty="0" smtClean="0">
                <a:latin typeface="Candara Light" pitchFamily="34" charset="0"/>
              </a:rPr>
            </a:br>
            <a:r>
              <a:rPr lang="pl-PL" dirty="0" smtClean="0">
                <a:latin typeface="Candara Light" pitchFamily="34" charset="0"/>
              </a:rPr>
              <a:t>im. Jana Brzechwy w Szprotawie</a:t>
            </a:r>
            <a:endParaRPr lang="pl-PL" dirty="0">
              <a:latin typeface="Candara Light" pitchFamily="34" charset="0"/>
            </a:endParaRPr>
          </a:p>
        </p:txBody>
      </p:sp>
      <p:pic>
        <p:nvPicPr>
          <p:cNvPr id="5122" name="Picture 2"/>
          <p:cNvPicPr>
            <a:picLocks noChangeAspect="1" noChangeArrowheads="1"/>
          </p:cNvPicPr>
          <p:nvPr/>
        </p:nvPicPr>
        <p:blipFill>
          <a:blip r:embed="rId2"/>
          <a:srcRect/>
          <a:stretch>
            <a:fillRect/>
          </a:stretch>
        </p:blipFill>
        <p:spPr bwMode="auto">
          <a:xfrm>
            <a:off x="5286380" y="2071678"/>
            <a:ext cx="2247900" cy="2162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az 4" descr="Zdjęcie WhatsApp 2025-06-29 o 00.19.21_45965b30.jpg"/>
          <p:cNvPicPr>
            <a:picLocks noChangeAspect="1"/>
          </p:cNvPicPr>
          <p:nvPr/>
        </p:nvPicPr>
        <p:blipFill>
          <a:blip r:embed="rId3"/>
          <a:stretch>
            <a:fillRect/>
          </a:stretch>
        </p:blipFill>
        <p:spPr>
          <a:xfrm>
            <a:off x="1285852" y="1571612"/>
            <a:ext cx="3714744" cy="2786058"/>
          </a:xfrm>
          <a:prstGeom prst="rect">
            <a:avLst/>
          </a:prstGeom>
          <a:solidFill>
            <a:srgbClr val="FFC00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REALIZACJA  CELÓW  PRIORYTETOWYCH </a:t>
            </a:r>
            <a:br>
              <a:rPr lang="pl-PL" b="1" dirty="0" smtClean="0">
                <a:ln>
                  <a:solidFill>
                    <a:schemeClr val="tx1"/>
                  </a:solidFill>
                </a:ln>
              </a:rPr>
            </a:br>
            <a:r>
              <a:rPr lang="pl-PL" b="1" dirty="0" smtClean="0">
                <a:ln>
                  <a:solidFill>
                    <a:schemeClr val="tx1"/>
                  </a:solidFill>
                </a:ln>
              </a:rPr>
              <a:t>W  ROKU  SZKOLNYM </a:t>
            </a:r>
            <a:r>
              <a:rPr lang="pl-PL" b="1" dirty="0" smtClean="0">
                <a:ln>
                  <a:solidFill>
                    <a:schemeClr val="tx1"/>
                  </a:solidFill>
                </a:ln>
                <a:solidFill>
                  <a:srgbClr val="FF0000"/>
                </a:solidFill>
              </a:rPr>
              <a:t>2023/2024</a:t>
            </a:r>
            <a:endParaRPr lang="pl-PL" dirty="0">
              <a:solidFill>
                <a:srgbClr val="FF0000"/>
              </a:solidFill>
            </a:endParaRPr>
          </a:p>
        </p:txBody>
      </p:sp>
      <p:sp>
        <p:nvSpPr>
          <p:cNvPr id="3" name="Symbol zastępczy zawartości 2"/>
          <p:cNvSpPr>
            <a:spLocks noGrp="1"/>
          </p:cNvSpPr>
          <p:nvPr>
            <p:ph sz="quarter" idx="1"/>
          </p:nvPr>
        </p:nvSpPr>
        <p:spPr>
          <a:xfrm>
            <a:off x="914400" y="1447800"/>
            <a:ext cx="7772400" cy="5124472"/>
          </a:xfrm>
        </p:spPr>
        <p:txBody>
          <a:bodyPr>
            <a:normAutofit fontScale="62500" lnSpcReduction="20000"/>
          </a:bodyPr>
          <a:lstStyle/>
          <a:p>
            <a:r>
              <a:rPr lang="pl-PL" dirty="0" smtClean="0"/>
              <a:t> </a:t>
            </a:r>
            <a:r>
              <a:rPr lang="pl-PL" sz="3800" b="1" u="sng" dirty="0" smtClean="0">
                <a:solidFill>
                  <a:srgbClr val="FF0000"/>
                </a:solidFill>
              </a:rPr>
              <a:t>Problem priorytetowy: </a:t>
            </a:r>
            <a:endParaRPr lang="pl-PL" b="1" u="sng" dirty="0" smtClean="0">
              <a:solidFill>
                <a:srgbClr val="FF0000"/>
              </a:solidFill>
            </a:endParaRPr>
          </a:p>
          <a:p>
            <a:endParaRPr lang="pl-PL" b="1" u="sng" dirty="0" smtClean="0">
              <a:solidFill>
                <a:srgbClr val="FF0000"/>
              </a:solidFill>
            </a:endParaRPr>
          </a:p>
          <a:p>
            <a:pPr algn="just">
              <a:buNone/>
            </a:pPr>
            <a:r>
              <a:rPr lang="pl-PL" dirty="0" smtClean="0"/>
              <a:t>	</a:t>
            </a:r>
            <a:r>
              <a:rPr lang="pl-PL" sz="2900" dirty="0" smtClean="0"/>
              <a:t>Biorąc pod uwagę wnioski z naszych obserwacji oraz z analizy ankiet przeprowadzonych wśród uczniów, rodziców i pracowników naszej szkoły określiliśmy problem priorytetowy: </a:t>
            </a:r>
          </a:p>
          <a:p>
            <a:pPr algn="ctr">
              <a:buNone/>
            </a:pPr>
            <a:r>
              <a:rPr lang="pl-PL" sz="2900" b="1" dirty="0" smtClean="0"/>
              <a:t>   </a:t>
            </a:r>
            <a:r>
              <a:rPr lang="pl-PL" sz="2900" b="1" i="1" dirty="0" smtClean="0"/>
              <a:t>niewłaściwe wykorzystywanie czasu wolnego przez uczniów i słaba aktywność  fizyczna na przerwach</a:t>
            </a:r>
          </a:p>
          <a:p>
            <a:pPr algn="just">
              <a:lnSpc>
                <a:spcPct val="120000"/>
              </a:lnSpc>
              <a:buNone/>
            </a:pPr>
            <a:r>
              <a:rPr lang="pl-PL" dirty="0" smtClean="0"/>
              <a:t>	</a:t>
            </a:r>
            <a:r>
              <a:rPr lang="pl-PL" sz="2900" dirty="0" smtClean="0"/>
              <a:t>Zbyt duży procent dzieci spędza wolny czas przy telefonach, tabletach, komputerach. Dzieci potrzebują ciągłego modelowania, wskazywania </a:t>
            </a:r>
            <a:br>
              <a:rPr lang="pl-PL" sz="2900" dirty="0" smtClean="0"/>
            </a:br>
            <a:r>
              <a:rPr lang="pl-PL" sz="2900" dirty="0" smtClean="0"/>
              <a:t>i nieustannej edukacji w obszarze rozumienia  konsekwencji takiego zachowania. Często nie znają innych form spędzania czasu wolnego lub mają problemy w zakresie nawiązywania relacji i współdziałania </a:t>
            </a:r>
            <a:br>
              <a:rPr lang="pl-PL" sz="2900" dirty="0" smtClean="0"/>
            </a:br>
            <a:r>
              <a:rPr lang="pl-PL" sz="2900" dirty="0" smtClean="0"/>
              <a:t>z rówieśnikami. Relacje, które budują się podczas spędzania czasu razem, w trakcie zabaw na świeżym powietrzu, podczas wyjazdów na turnieje, zawody, w trakcie rozgrywek korytarzowych czy innych tego typu działań, wpływają pozytywnie na zdrowie uczniów zarówno fizyczne jak </a:t>
            </a:r>
            <a:br>
              <a:rPr lang="pl-PL" sz="2900" dirty="0" smtClean="0"/>
            </a:br>
            <a:r>
              <a:rPr lang="pl-PL" sz="2900" dirty="0" smtClean="0"/>
              <a:t>i  psychiczne. </a:t>
            </a:r>
            <a:endParaRPr lang="pl-PL" dirty="0" smtClean="0"/>
          </a:p>
          <a:p>
            <a:pPr>
              <a:buNone/>
            </a:pPr>
            <a:endParaRPr lang="pl-PL" b="1" i="1" dirty="0" smtClean="0"/>
          </a:p>
          <a:p>
            <a:endParaRPr lang="pl-P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REALIZACJA  CELÓW  PRIORYTETOWYCH </a:t>
            </a:r>
            <a:br>
              <a:rPr lang="pl-PL" b="1" dirty="0" smtClean="0">
                <a:ln>
                  <a:solidFill>
                    <a:schemeClr val="tx1"/>
                  </a:solidFill>
                </a:ln>
              </a:rPr>
            </a:br>
            <a:r>
              <a:rPr lang="pl-PL" b="1" dirty="0" smtClean="0">
                <a:ln>
                  <a:solidFill>
                    <a:schemeClr val="tx1"/>
                  </a:solidFill>
                </a:ln>
              </a:rPr>
              <a:t>W  ROKU  SZKOLNYM </a:t>
            </a:r>
            <a:r>
              <a:rPr lang="pl-PL" b="1" dirty="0" smtClean="0">
                <a:ln>
                  <a:solidFill>
                    <a:schemeClr val="tx1"/>
                  </a:solidFill>
                </a:ln>
                <a:solidFill>
                  <a:srgbClr val="FF0000"/>
                </a:solidFill>
              </a:rPr>
              <a:t>2024/2025</a:t>
            </a:r>
            <a:endParaRPr lang="pl-PL" dirty="0">
              <a:solidFill>
                <a:srgbClr val="FF0000"/>
              </a:solidFill>
            </a:endParaRPr>
          </a:p>
        </p:txBody>
      </p:sp>
      <p:sp>
        <p:nvSpPr>
          <p:cNvPr id="3" name="Symbol zastępczy zawartości 2"/>
          <p:cNvSpPr>
            <a:spLocks noGrp="1"/>
          </p:cNvSpPr>
          <p:nvPr>
            <p:ph sz="quarter" idx="1"/>
          </p:nvPr>
        </p:nvSpPr>
        <p:spPr>
          <a:xfrm>
            <a:off x="914400" y="1447800"/>
            <a:ext cx="7772400" cy="5124472"/>
          </a:xfrm>
        </p:spPr>
        <p:txBody>
          <a:bodyPr>
            <a:normAutofit fontScale="47500" lnSpcReduction="20000"/>
          </a:bodyPr>
          <a:lstStyle/>
          <a:p>
            <a:r>
              <a:rPr lang="pl-PL" sz="5100" dirty="0" smtClean="0"/>
              <a:t> </a:t>
            </a:r>
            <a:r>
              <a:rPr lang="pl-PL" sz="5100" b="1" u="sng" dirty="0" smtClean="0">
                <a:solidFill>
                  <a:srgbClr val="FF0000"/>
                </a:solidFill>
              </a:rPr>
              <a:t>Problem priorytetowy: </a:t>
            </a:r>
          </a:p>
          <a:p>
            <a:pPr>
              <a:buNone/>
            </a:pPr>
            <a:endParaRPr lang="pl-PL" sz="5100" b="1" u="sng" dirty="0" smtClean="0">
              <a:solidFill>
                <a:srgbClr val="FF0000"/>
              </a:solidFill>
            </a:endParaRPr>
          </a:p>
          <a:p>
            <a:pPr algn="just">
              <a:buNone/>
            </a:pPr>
            <a:r>
              <a:rPr lang="pl-PL" sz="3800" b="1" dirty="0" smtClean="0"/>
              <a:t>	</a:t>
            </a:r>
            <a:r>
              <a:rPr lang="pl-PL" sz="3800" dirty="0" smtClean="0"/>
              <a:t>Biorąc pod uwagę wnioski z naszych obserwacji oraz z analizy ankiet przeprowadzonych wśród uczniów, rodziców i pracowników naszej szkoły określiliśmy problem priorytetowy:</a:t>
            </a:r>
          </a:p>
          <a:p>
            <a:pPr algn="ctr">
              <a:buNone/>
            </a:pPr>
            <a:r>
              <a:rPr lang="pl-PL" sz="3800" b="1" dirty="0" smtClean="0"/>
              <a:t>    </a:t>
            </a:r>
            <a:r>
              <a:rPr lang="pl-PL" sz="3800" b="1" i="1" dirty="0" smtClean="0"/>
              <a:t>trudności w rozpoznawaniu, nazywaniu </a:t>
            </a:r>
            <a:br>
              <a:rPr lang="pl-PL" sz="3800" b="1" i="1" dirty="0" smtClean="0"/>
            </a:br>
            <a:r>
              <a:rPr lang="pl-PL" sz="3800" b="1" i="1" dirty="0" smtClean="0"/>
              <a:t>i kontrolowaniu własnych emocji wśród uczniów</a:t>
            </a:r>
            <a:endParaRPr lang="pl-PL" sz="3300" b="1" i="1" dirty="0" smtClean="0"/>
          </a:p>
          <a:p>
            <a:pPr algn="just">
              <a:buNone/>
            </a:pPr>
            <a:r>
              <a:rPr lang="pl-PL" sz="3800" dirty="0" smtClean="0"/>
              <a:t>	W trakcie wywiadu z uczniami, ta grupa skarżyła się na zachowania kolegów, koleżanek nie podejmując analizy swoich zachowań. Trudność sprawiało im nazywanie emocji jakie pojawiły się w trakcie opisywanej przez nich sytuacji. Uczniowie zapominali o skutkach swoich zachowań </a:t>
            </a:r>
            <a:br>
              <a:rPr lang="pl-PL" sz="3800" dirty="0" smtClean="0"/>
            </a:br>
            <a:r>
              <a:rPr lang="pl-PL" sz="3800" dirty="0" smtClean="0"/>
              <a:t>i o tym, że istnieją regulaminy i zasady postępowania. Nauczyciele </a:t>
            </a:r>
            <a:br>
              <a:rPr lang="pl-PL" sz="3800" dirty="0" smtClean="0"/>
            </a:br>
            <a:r>
              <a:rPr lang="pl-PL" sz="3800" dirty="0" smtClean="0"/>
              <a:t>i pracownicy sygnalizowali również, iż uczniom dużą trudność sprawia okazywanie sobie życzliwości czy reagowanie na krzywdę. Podczas rozmów z rodzicami uczniów czy prac w obszarze zespołów wychowawczych stwierdzono, iż uczniowie potrzebują bardzo często wsparcia psychologa, pedagoga, nauczyciela w celu rozwiązywania zaistniałych konfliktów rówieśniczych, radzenia sobie w sytuacjach dla nich trudnych, niezrozumiałych czy stresujących. </a:t>
            </a:r>
          </a:p>
          <a:p>
            <a:pPr algn="ctr">
              <a:buNone/>
            </a:pPr>
            <a:endParaRPr lang="pl-PL"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2022/2023</a:t>
            </a:r>
            <a:endParaRPr lang="pl-PL" dirty="0">
              <a:solidFill>
                <a:srgbClr val="FF0000"/>
              </a:solidFill>
            </a:endParaRPr>
          </a:p>
        </p:txBody>
      </p:sp>
      <p:pic>
        <p:nvPicPr>
          <p:cNvPr id="43009" name="Picture 1"/>
          <p:cNvPicPr>
            <a:picLocks noGrp="1" noChangeAspect="1" noChangeArrowheads="1"/>
          </p:cNvPicPr>
          <p:nvPr>
            <p:ph sz="quarter" idx="1"/>
          </p:nvPr>
        </p:nvPicPr>
        <p:blipFill>
          <a:blip r:embed="rId2"/>
          <a:srcRect/>
          <a:stretch>
            <a:fillRect/>
          </a:stretch>
        </p:blipFill>
        <p:spPr bwMode="auto">
          <a:xfrm>
            <a:off x="642910" y="1285860"/>
            <a:ext cx="3008660" cy="307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Prostokąt 10"/>
          <p:cNvSpPr/>
          <p:nvPr/>
        </p:nvSpPr>
        <p:spPr>
          <a:xfrm>
            <a:off x="642910" y="4357694"/>
            <a:ext cx="3500462" cy="646331"/>
          </a:xfrm>
          <a:prstGeom prst="rect">
            <a:avLst/>
          </a:prstGeom>
        </p:spPr>
        <p:txBody>
          <a:bodyPr wrap="square">
            <a:spAutoFit/>
          </a:bodyPr>
          <a:lstStyle/>
          <a:p>
            <a:pPr algn="ctr"/>
            <a:r>
              <a:rPr lang="pl-PL" dirty="0" smtClean="0"/>
              <a:t>Prowadzimy lekcje </a:t>
            </a:r>
            <a:r>
              <a:rPr lang="pl-PL" dirty="0"/>
              <a:t>z urządzeniem </a:t>
            </a:r>
            <a:r>
              <a:rPr lang="pl-PL" dirty="0" smtClean="0"/>
              <a:t/>
            </a:r>
            <a:br>
              <a:rPr lang="pl-PL" dirty="0" smtClean="0"/>
            </a:br>
            <a:r>
              <a:rPr lang="pl-PL" dirty="0" smtClean="0"/>
              <a:t>do  </a:t>
            </a:r>
            <a:r>
              <a:rPr lang="pl-PL" dirty="0"/>
              <a:t>badania poziomu hałasu</a:t>
            </a:r>
          </a:p>
        </p:txBody>
      </p:sp>
      <p:sp>
        <p:nvSpPr>
          <p:cNvPr id="12" name="Prostokąt 11"/>
          <p:cNvSpPr/>
          <p:nvPr/>
        </p:nvSpPr>
        <p:spPr>
          <a:xfrm>
            <a:off x="4357686" y="5072074"/>
            <a:ext cx="4572000" cy="923330"/>
          </a:xfrm>
          <a:prstGeom prst="rect">
            <a:avLst/>
          </a:prstGeom>
        </p:spPr>
        <p:txBody>
          <a:bodyPr>
            <a:spAutoFit/>
          </a:bodyPr>
          <a:lstStyle/>
          <a:p>
            <a:pPr algn="ctr"/>
            <a:r>
              <a:rPr lang="pl-PL" dirty="0" smtClean="0"/>
              <a:t>Przygotowujemy plakaty i ulotki  </a:t>
            </a:r>
            <a:r>
              <a:rPr lang="pl-PL" dirty="0"/>
              <a:t>na temat negatywnych skutków hałasu na zdrowie człowieka</a:t>
            </a:r>
          </a:p>
        </p:txBody>
      </p:sp>
      <p:pic>
        <p:nvPicPr>
          <p:cNvPr id="43015" name="Picture 7"/>
          <p:cNvPicPr>
            <a:picLocks noChangeAspect="1" noChangeArrowheads="1"/>
          </p:cNvPicPr>
          <p:nvPr/>
        </p:nvPicPr>
        <p:blipFill>
          <a:blip r:embed="rId3"/>
          <a:srcRect/>
          <a:stretch>
            <a:fillRect/>
          </a:stretch>
        </p:blipFill>
        <p:spPr bwMode="auto">
          <a:xfrm>
            <a:off x="4357686" y="1428736"/>
            <a:ext cx="3895725" cy="351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7" name="Picture 9"/>
          <p:cNvPicPr>
            <a:picLocks noChangeAspect="1" noChangeArrowheads="1"/>
          </p:cNvPicPr>
          <p:nvPr/>
        </p:nvPicPr>
        <p:blipFill>
          <a:blip r:embed="rId4"/>
          <a:srcRect/>
          <a:stretch>
            <a:fillRect/>
          </a:stretch>
        </p:blipFill>
        <p:spPr bwMode="auto">
          <a:xfrm>
            <a:off x="1285852" y="5072074"/>
            <a:ext cx="1571636" cy="154197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6" name="Prostokąt 15"/>
          <p:cNvSpPr/>
          <p:nvPr/>
        </p:nvSpPr>
        <p:spPr>
          <a:xfrm>
            <a:off x="2428860" y="5929330"/>
            <a:ext cx="3500462" cy="646331"/>
          </a:xfrm>
          <a:prstGeom prst="rect">
            <a:avLst/>
          </a:prstGeom>
        </p:spPr>
        <p:txBody>
          <a:bodyPr wrap="square">
            <a:spAutoFit/>
          </a:bodyPr>
          <a:lstStyle/>
          <a:p>
            <a:pPr algn="ctr"/>
            <a:r>
              <a:rPr lang="pl-PL" dirty="0" smtClean="0"/>
              <a:t>Przygotowujemy gazetki tematyczne</a:t>
            </a:r>
            <a:endParaRPr lang="pl-PL"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2022/2023</a:t>
            </a:r>
            <a:endParaRPr lang="pl-PL" dirty="0">
              <a:solidFill>
                <a:srgbClr val="FF0000"/>
              </a:solidFill>
            </a:endParaRPr>
          </a:p>
        </p:txBody>
      </p:sp>
      <p:sp>
        <p:nvSpPr>
          <p:cNvPr id="8" name="pole tekstowe 7"/>
          <p:cNvSpPr txBox="1"/>
          <p:nvPr/>
        </p:nvSpPr>
        <p:spPr>
          <a:xfrm>
            <a:off x="500034" y="1285860"/>
            <a:ext cx="4286248" cy="923330"/>
          </a:xfrm>
          <a:prstGeom prst="rect">
            <a:avLst/>
          </a:prstGeom>
          <a:noFill/>
        </p:spPr>
        <p:txBody>
          <a:bodyPr wrap="square" rtlCol="0">
            <a:spAutoFit/>
          </a:bodyPr>
          <a:lstStyle/>
          <a:p>
            <a:pPr algn="ctr"/>
            <a:r>
              <a:rPr lang="pl-PL" dirty="0" smtClean="0"/>
              <a:t>Tworzymy strefę ciszy, miejsce </a:t>
            </a:r>
            <a:br>
              <a:rPr lang="pl-PL" dirty="0" smtClean="0"/>
            </a:br>
            <a:r>
              <a:rPr lang="pl-PL" dirty="0" smtClean="0"/>
              <a:t>gdzie możemy odpocząć</a:t>
            </a:r>
          </a:p>
          <a:p>
            <a:pPr algn="ctr"/>
            <a:endParaRPr lang="pl-PL" dirty="0" smtClean="0"/>
          </a:p>
        </p:txBody>
      </p:sp>
      <p:pic>
        <p:nvPicPr>
          <p:cNvPr id="30726" name="Picture 6"/>
          <p:cNvPicPr>
            <a:picLocks noGrp="1" noChangeAspect="1" noChangeArrowheads="1"/>
          </p:cNvPicPr>
          <p:nvPr>
            <p:ph sz="quarter" idx="1"/>
          </p:nvPr>
        </p:nvPicPr>
        <p:blipFill>
          <a:blip r:embed="rId2"/>
          <a:srcRect/>
          <a:stretch>
            <a:fillRect/>
          </a:stretch>
        </p:blipFill>
        <p:spPr bwMode="auto">
          <a:xfrm>
            <a:off x="500034" y="1928802"/>
            <a:ext cx="5270560" cy="2491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p:cNvPicPr>
            <a:picLocks noChangeAspect="1" noChangeArrowheads="1"/>
          </p:cNvPicPr>
          <p:nvPr/>
        </p:nvPicPr>
        <p:blipFill>
          <a:blip r:embed="rId3"/>
          <a:srcRect/>
          <a:stretch>
            <a:fillRect/>
          </a:stretch>
        </p:blipFill>
        <p:spPr bwMode="auto">
          <a:xfrm>
            <a:off x="6858016" y="1785926"/>
            <a:ext cx="1221127" cy="1522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ole tekstowe 14"/>
          <p:cNvSpPr txBox="1"/>
          <p:nvPr/>
        </p:nvSpPr>
        <p:spPr>
          <a:xfrm>
            <a:off x="5429256" y="3500438"/>
            <a:ext cx="4286248" cy="1200329"/>
          </a:xfrm>
          <a:prstGeom prst="rect">
            <a:avLst/>
          </a:prstGeom>
          <a:noFill/>
        </p:spPr>
        <p:txBody>
          <a:bodyPr wrap="square" rtlCol="0">
            <a:spAutoFit/>
          </a:bodyPr>
          <a:lstStyle/>
          <a:p>
            <a:pPr algn="ctr"/>
            <a:r>
              <a:rPr lang="pl-PL" dirty="0" smtClean="0"/>
              <a:t>Zaprzyjaźniamy się z nowym, </a:t>
            </a:r>
          </a:p>
          <a:p>
            <a:pPr algn="ctr"/>
            <a:r>
              <a:rPr lang="pl-PL" dirty="0" smtClean="0"/>
              <a:t>przyjaznym dzwonkiem</a:t>
            </a:r>
          </a:p>
          <a:p>
            <a:pPr algn="ctr"/>
            <a:r>
              <a:rPr lang="pl-PL" dirty="0" smtClean="0"/>
              <a:t> na korytarzu szkolnym</a:t>
            </a:r>
          </a:p>
          <a:p>
            <a:pPr algn="ctr"/>
            <a:endParaRPr lang="pl-PL" dirty="0" smtClean="0"/>
          </a:p>
        </p:txBody>
      </p:sp>
      <p:pic>
        <p:nvPicPr>
          <p:cNvPr id="30727" name="Picture 7"/>
          <p:cNvPicPr>
            <a:picLocks noChangeAspect="1" noChangeArrowheads="1"/>
          </p:cNvPicPr>
          <p:nvPr/>
        </p:nvPicPr>
        <p:blipFill>
          <a:blip r:embed="rId4"/>
          <a:srcRect b="22888"/>
          <a:stretch>
            <a:fillRect/>
          </a:stretch>
        </p:blipFill>
        <p:spPr bwMode="auto">
          <a:xfrm>
            <a:off x="1357290" y="4500570"/>
            <a:ext cx="3753470" cy="2000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pole tekstowe 16"/>
          <p:cNvSpPr txBox="1"/>
          <p:nvPr/>
        </p:nvSpPr>
        <p:spPr>
          <a:xfrm>
            <a:off x="4857752" y="5429264"/>
            <a:ext cx="4286248" cy="923330"/>
          </a:xfrm>
          <a:prstGeom prst="rect">
            <a:avLst/>
          </a:prstGeom>
          <a:noFill/>
        </p:spPr>
        <p:txBody>
          <a:bodyPr wrap="square" rtlCol="0">
            <a:spAutoFit/>
          </a:bodyPr>
          <a:lstStyle/>
          <a:p>
            <a:pPr algn="ctr"/>
            <a:r>
              <a:rPr lang="pl-PL" dirty="0" smtClean="0"/>
              <a:t>Pamiętamy, jak ważna jest woda dla naszego organizmu</a:t>
            </a:r>
          </a:p>
          <a:p>
            <a:pPr algn="ctr"/>
            <a:endParaRPr lang="pl-PL"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2023/2024</a:t>
            </a:r>
            <a:endParaRPr lang="pl-PL" dirty="0">
              <a:solidFill>
                <a:srgbClr val="FF0000"/>
              </a:solidFill>
            </a:endParaRPr>
          </a:p>
        </p:txBody>
      </p:sp>
      <p:pic>
        <p:nvPicPr>
          <p:cNvPr id="41985" name="Picture 1"/>
          <p:cNvPicPr>
            <a:picLocks noGrp="1" noChangeAspect="1" noChangeArrowheads="1"/>
          </p:cNvPicPr>
          <p:nvPr>
            <p:ph sz="quarter" idx="1"/>
          </p:nvPr>
        </p:nvPicPr>
        <p:blipFill>
          <a:blip r:embed="rId2"/>
          <a:srcRect/>
          <a:stretch>
            <a:fillRect/>
          </a:stretch>
        </p:blipFill>
        <p:spPr bwMode="auto">
          <a:xfrm>
            <a:off x="285720" y="1428736"/>
            <a:ext cx="3534269" cy="352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Prostokąt 5"/>
          <p:cNvSpPr/>
          <p:nvPr/>
        </p:nvSpPr>
        <p:spPr>
          <a:xfrm>
            <a:off x="500034" y="5572140"/>
            <a:ext cx="4572000" cy="646331"/>
          </a:xfrm>
          <a:prstGeom prst="rect">
            <a:avLst/>
          </a:prstGeom>
        </p:spPr>
        <p:txBody>
          <a:bodyPr>
            <a:spAutoFit/>
          </a:bodyPr>
          <a:lstStyle/>
          <a:p>
            <a:pPr algn="ctr"/>
            <a:r>
              <a:rPr lang="pl-PL" dirty="0" smtClean="0"/>
              <a:t>Zwiększamy </a:t>
            </a:r>
            <a:r>
              <a:rPr lang="pl-PL" dirty="0"/>
              <a:t>swoją aktywność </a:t>
            </a:r>
            <a:r>
              <a:rPr lang="pl-PL" dirty="0" smtClean="0"/>
              <a:t>w trakcie różnej aktywności sportowej</a:t>
            </a:r>
            <a:endParaRPr lang="pl-PL" dirty="0"/>
          </a:p>
        </p:txBody>
      </p:sp>
      <p:pic>
        <p:nvPicPr>
          <p:cNvPr id="41987" name="Picture 3"/>
          <p:cNvPicPr>
            <a:picLocks noChangeAspect="1" noChangeArrowheads="1"/>
          </p:cNvPicPr>
          <p:nvPr/>
        </p:nvPicPr>
        <p:blipFill>
          <a:blip r:embed="rId3"/>
          <a:srcRect/>
          <a:stretch>
            <a:fillRect/>
          </a:stretch>
        </p:blipFill>
        <p:spPr bwMode="auto">
          <a:xfrm>
            <a:off x="4929190" y="1428736"/>
            <a:ext cx="3467100" cy="3409950"/>
          </a:xfrm>
          <a:prstGeom prst="rect">
            <a:avLst/>
          </a:prstGeom>
          <a:noFill/>
          <a:ln w="9525">
            <a:noFill/>
            <a:miter lim="800000"/>
            <a:headEnd/>
            <a:tailEnd/>
          </a:ln>
          <a:effectLst/>
        </p:spPr>
      </p:pic>
      <p:pic>
        <p:nvPicPr>
          <p:cNvPr id="41986" name="Picture 2"/>
          <p:cNvPicPr>
            <a:picLocks noChangeAspect="1" noChangeArrowheads="1"/>
          </p:cNvPicPr>
          <p:nvPr/>
        </p:nvPicPr>
        <p:blipFill>
          <a:blip r:embed="rId4"/>
          <a:srcRect/>
          <a:stretch>
            <a:fillRect/>
          </a:stretch>
        </p:blipFill>
        <p:spPr bwMode="auto">
          <a:xfrm>
            <a:off x="2714612" y="3071810"/>
            <a:ext cx="2185979" cy="2247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Prostokąt 9"/>
          <p:cNvSpPr/>
          <p:nvPr/>
        </p:nvSpPr>
        <p:spPr>
          <a:xfrm>
            <a:off x="4572000" y="4929198"/>
            <a:ext cx="4572000" cy="646331"/>
          </a:xfrm>
          <a:prstGeom prst="rect">
            <a:avLst/>
          </a:prstGeom>
        </p:spPr>
        <p:txBody>
          <a:bodyPr>
            <a:spAutoFit/>
          </a:bodyPr>
          <a:lstStyle/>
          <a:p>
            <a:pPr algn="ctr"/>
            <a:r>
              <a:rPr lang="pl-PL" dirty="0" smtClean="0"/>
              <a:t>Organizujemy szkolny turniej</a:t>
            </a:r>
            <a:br>
              <a:rPr lang="pl-PL" dirty="0" smtClean="0"/>
            </a:br>
            <a:r>
              <a:rPr lang="pl-PL" dirty="0" smtClean="0"/>
              <a:t> Darta i Chińczyka</a:t>
            </a:r>
            <a:endParaRPr lang="pl-P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2023/2024</a:t>
            </a:r>
            <a:endParaRPr lang="pl-PL" dirty="0">
              <a:solidFill>
                <a:srgbClr val="FF0000"/>
              </a:solidFill>
            </a:endParaRPr>
          </a:p>
        </p:txBody>
      </p:sp>
      <p:sp>
        <p:nvSpPr>
          <p:cNvPr id="5" name="Prostokąt 4"/>
          <p:cNvSpPr/>
          <p:nvPr/>
        </p:nvSpPr>
        <p:spPr>
          <a:xfrm>
            <a:off x="5143504" y="1500174"/>
            <a:ext cx="4572000" cy="923330"/>
          </a:xfrm>
          <a:prstGeom prst="rect">
            <a:avLst/>
          </a:prstGeom>
        </p:spPr>
        <p:txBody>
          <a:bodyPr>
            <a:spAutoFit/>
          </a:bodyPr>
          <a:lstStyle/>
          <a:p>
            <a:pPr algn="ctr"/>
            <a:r>
              <a:rPr lang="pl-PL" dirty="0" smtClean="0"/>
              <a:t>Bierzemy udział </a:t>
            </a:r>
          </a:p>
          <a:p>
            <a:pPr algn="ctr"/>
            <a:r>
              <a:rPr lang="pl-PL" dirty="0" smtClean="0"/>
              <a:t>w </a:t>
            </a:r>
            <a:r>
              <a:rPr lang="pl-PL" dirty="0"/>
              <a:t>ogólnopolskim </a:t>
            </a:r>
            <a:r>
              <a:rPr lang="pl-PL" dirty="0" smtClean="0"/>
              <a:t>projekcie</a:t>
            </a:r>
          </a:p>
          <a:p>
            <a:pPr algn="ctr"/>
            <a:r>
              <a:rPr lang="pl-PL" dirty="0" smtClean="0"/>
              <a:t> </a:t>
            </a:r>
            <a:r>
              <a:rPr lang="pl-PL" dirty="0"/>
              <a:t>„Lekki tornister</a:t>
            </a:r>
            <a:r>
              <a:rPr lang="pl-PL" dirty="0" smtClean="0"/>
              <a:t>”</a:t>
            </a:r>
            <a:endParaRPr lang="pl-PL" dirty="0"/>
          </a:p>
        </p:txBody>
      </p:sp>
      <p:pic>
        <p:nvPicPr>
          <p:cNvPr id="6" name="Obraz 5" descr="Zdjęcie WhatsApp 2025-06-26 o 22.59.54_db3f3e74.jpg"/>
          <p:cNvPicPr>
            <a:picLocks noChangeAspect="1"/>
          </p:cNvPicPr>
          <p:nvPr/>
        </p:nvPicPr>
        <p:blipFill>
          <a:blip r:embed="rId2"/>
          <a:srcRect l="32812" t="28367" r="24440" b="-2084"/>
          <a:stretch>
            <a:fillRect/>
          </a:stretch>
        </p:blipFill>
        <p:spPr>
          <a:xfrm rot="5400000">
            <a:off x="5457840" y="3186102"/>
            <a:ext cx="3571900" cy="2771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Obraz 9" descr="Zdjęcie WhatsApp 2025-06-26 o 22.59.53_1165aee2.jpg"/>
          <p:cNvPicPr>
            <a:picLocks noChangeAspect="1"/>
          </p:cNvPicPr>
          <p:nvPr/>
        </p:nvPicPr>
        <p:blipFill>
          <a:blip r:embed="rId3"/>
          <a:srcRect l="34375" t="6897" r="25781"/>
          <a:stretch>
            <a:fillRect/>
          </a:stretch>
        </p:blipFill>
        <p:spPr>
          <a:xfrm rot="5400000">
            <a:off x="1393009" y="2393149"/>
            <a:ext cx="3643338" cy="4429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697" name="Picture 1"/>
          <p:cNvPicPr>
            <a:picLocks noGrp="1" noChangeAspect="1" noChangeArrowheads="1"/>
          </p:cNvPicPr>
          <p:nvPr>
            <p:ph sz="quarter" idx="1"/>
          </p:nvPr>
        </p:nvPicPr>
        <p:blipFill>
          <a:blip r:embed="rId4"/>
          <a:srcRect/>
          <a:stretch>
            <a:fillRect/>
          </a:stretch>
        </p:blipFill>
        <p:spPr bwMode="auto">
          <a:xfrm>
            <a:off x="785786" y="1428736"/>
            <a:ext cx="5167850" cy="2204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b="1" dirty="0" smtClean="0">
                <a:ln>
                  <a:solidFill>
                    <a:schemeClr val="tx1"/>
                  </a:solidFill>
                </a:ln>
              </a:rPr>
              <a:t>DZIAŁANIA W ZAKRESIE PROMOCJI ZDROWIA </a:t>
            </a:r>
            <a:r>
              <a:rPr lang="pl-PL" b="1" dirty="0" smtClean="0">
                <a:ln>
                  <a:solidFill>
                    <a:schemeClr val="tx1"/>
                  </a:solidFill>
                </a:ln>
                <a:solidFill>
                  <a:srgbClr val="FF0000"/>
                </a:solidFill>
              </a:rPr>
              <a:t>2024/2025</a:t>
            </a:r>
            <a:endParaRPr lang="pl-PL" dirty="0">
              <a:solidFill>
                <a:srgbClr val="FF0000"/>
              </a:solidFill>
            </a:endParaRPr>
          </a:p>
        </p:txBody>
      </p:sp>
      <p:pic>
        <p:nvPicPr>
          <p:cNvPr id="4" name="Picture 5"/>
          <p:cNvPicPr>
            <a:picLocks noGrp="1" noChangeAspect="1" noChangeArrowheads="1"/>
          </p:cNvPicPr>
          <p:nvPr>
            <p:ph sz="quarter" idx="1"/>
          </p:nvPr>
        </p:nvPicPr>
        <p:blipFill>
          <a:blip r:embed="rId2"/>
          <a:srcRect/>
          <a:stretch>
            <a:fillRect/>
          </a:stretch>
        </p:blipFill>
        <p:spPr bwMode="auto">
          <a:xfrm>
            <a:off x="357158" y="1571612"/>
            <a:ext cx="4443162" cy="2000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63" name="Picture 3"/>
          <p:cNvPicPr>
            <a:picLocks noChangeAspect="1" noChangeArrowheads="1"/>
          </p:cNvPicPr>
          <p:nvPr/>
        </p:nvPicPr>
        <p:blipFill>
          <a:blip r:embed="rId3"/>
          <a:srcRect/>
          <a:stretch>
            <a:fillRect/>
          </a:stretch>
        </p:blipFill>
        <p:spPr bwMode="auto">
          <a:xfrm>
            <a:off x="428596" y="4000504"/>
            <a:ext cx="1628954" cy="213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4"/>
          <a:srcRect b="20731"/>
          <a:stretch>
            <a:fillRect/>
          </a:stretch>
        </p:blipFill>
        <p:spPr bwMode="auto">
          <a:xfrm>
            <a:off x="5786446" y="1857364"/>
            <a:ext cx="1504950" cy="2786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pole tekstowe 10"/>
          <p:cNvSpPr txBox="1"/>
          <p:nvPr/>
        </p:nvSpPr>
        <p:spPr>
          <a:xfrm>
            <a:off x="571472" y="6000768"/>
            <a:ext cx="2428892" cy="646331"/>
          </a:xfrm>
          <a:prstGeom prst="rect">
            <a:avLst/>
          </a:prstGeom>
          <a:noFill/>
        </p:spPr>
        <p:txBody>
          <a:bodyPr wrap="square" rtlCol="0">
            <a:spAutoFit/>
          </a:bodyPr>
          <a:lstStyle/>
          <a:p>
            <a:r>
              <a:rPr lang="pl-PL" dirty="0">
                <a:latin typeface="Georgia" pitchFamily="18" charset="0"/>
              </a:rPr>
              <a:t>P</a:t>
            </a:r>
            <a:r>
              <a:rPr lang="pl-PL" dirty="0" smtClean="0">
                <a:latin typeface="Georgia" pitchFamily="18" charset="0"/>
              </a:rPr>
              <a:t>racujemy nad poznawaniem emocji</a:t>
            </a:r>
            <a:endParaRPr lang="pl-PL" dirty="0">
              <a:latin typeface="Georgia" pitchFamily="18" charset="0"/>
            </a:endParaRPr>
          </a:p>
        </p:txBody>
      </p:sp>
      <p:sp>
        <p:nvSpPr>
          <p:cNvPr id="13" name="pole tekstowe 12"/>
          <p:cNvSpPr txBox="1"/>
          <p:nvPr/>
        </p:nvSpPr>
        <p:spPr>
          <a:xfrm>
            <a:off x="214282" y="1142984"/>
            <a:ext cx="2928958" cy="369332"/>
          </a:xfrm>
          <a:prstGeom prst="rect">
            <a:avLst/>
          </a:prstGeom>
          <a:noFill/>
        </p:spPr>
        <p:txBody>
          <a:bodyPr wrap="square" rtlCol="0">
            <a:spAutoFit/>
          </a:bodyPr>
          <a:lstStyle/>
          <a:p>
            <a:r>
              <a:rPr lang="pl-PL" dirty="0" smtClean="0">
                <a:latin typeface="Georgia" pitchFamily="18" charset="0"/>
              </a:rPr>
              <a:t>Pamiętamy o piciu wody</a:t>
            </a:r>
            <a:endParaRPr lang="pl-PL" dirty="0">
              <a:latin typeface="Georgia" pitchFamily="18" charset="0"/>
            </a:endParaRPr>
          </a:p>
        </p:txBody>
      </p:sp>
      <p:sp>
        <p:nvSpPr>
          <p:cNvPr id="14" name="pole tekstowe 13"/>
          <p:cNvSpPr txBox="1"/>
          <p:nvPr/>
        </p:nvSpPr>
        <p:spPr>
          <a:xfrm>
            <a:off x="1571604" y="3571876"/>
            <a:ext cx="4214842" cy="646331"/>
          </a:xfrm>
          <a:prstGeom prst="rect">
            <a:avLst/>
          </a:prstGeom>
          <a:noFill/>
        </p:spPr>
        <p:txBody>
          <a:bodyPr wrap="square" rtlCol="0">
            <a:spAutoFit/>
          </a:bodyPr>
          <a:lstStyle/>
          <a:p>
            <a:pPr algn="ctr"/>
            <a:r>
              <a:rPr lang="pl-PL" dirty="0" smtClean="0">
                <a:latin typeface="Georgia" pitchFamily="18" charset="0"/>
              </a:rPr>
              <a:t>Bierzemy udział </a:t>
            </a:r>
            <a:br>
              <a:rPr lang="pl-PL" dirty="0" smtClean="0">
                <a:latin typeface="Georgia" pitchFamily="18" charset="0"/>
              </a:rPr>
            </a:br>
            <a:r>
              <a:rPr lang="pl-PL" dirty="0" smtClean="0">
                <a:latin typeface="Georgia" pitchFamily="18" charset="0"/>
              </a:rPr>
              <a:t>w Światowym Dniu Wody z PAH</a:t>
            </a:r>
            <a:endParaRPr lang="pl-PL" dirty="0">
              <a:latin typeface="Georgia" pitchFamily="18" charset="0"/>
            </a:endParaRPr>
          </a:p>
        </p:txBody>
      </p:sp>
      <p:pic>
        <p:nvPicPr>
          <p:cNvPr id="15" name="Picture 1"/>
          <p:cNvPicPr>
            <a:picLocks noChangeAspect="1" noChangeArrowheads="1"/>
          </p:cNvPicPr>
          <p:nvPr/>
        </p:nvPicPr>
        <p:blipFill>
          <a:blip r:embed="rId5"/>
          <a:srcRect/>
          <a:stretch>
            <a:fillRect/>
          </a:stretch>
        </p:blipFill>
        <p:spPr bwMode="auto">
          <a:xfrm>
            <a:off x="7286644" y="1071546"/>
            <a:ext cx="1357322" cy="30397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pole tekstowe 15"/>
          <p:cNvSpPr txBox="1"/>
          <p:nvPr/>
        </p:nvSpPr>
        <p:spPr>
          <a:xfrm>
            <a:off x="6786514" y="4214818"/>
            <a:ext cx="2357486" cy="923330"/>
          </a:xfrm>
          <a:prstGeom prst="rect">
            <a:avLst/>
          </a:prstGeom>
          <a:noFill/>
        </p:spPr>
        <p:txBody>
          <a:bodyPr wrap="square" rtlCol="0">
            <a:spAutoFit/>
          </a:bodyPr>
          <a:lstStyle/>
          <a:p>
            <a:pPr algn="ctr"/>
            <a:r>
              <a:rPr lang="pl-PL" dirty="0" smtClean="0"/>
              <a:t>Pamiętamy</a:t>
            </a:r>
            <a:br>
              <a:rPr lang="pl-PL" dirty="0" smtClean="0"/>
            </a:br>
            <a:r>
              <a:rPr lang="pl-PL" dirty="0" smtClean="0"/>
              <a:t> </a:t>
            </a:r>
            <a:r>
              <a:rPr lang="pl-PL" dirty="0" smtClean="0"/>
              <a:t>o </a:t>
            </a:r>
            <a:r>
              <a:rPr lang="pl-PL" dirty="0" smtClean="0"/>
              <a:t>aktywnych </a:t>
            </a:r>
            <a:r>
              <a:rPr lang="pl-PL" dirty="0" smtClean="0"/>
              <a:t>przerwach</a:t>
            </a:r>
            <a:endParaRPr lang="pl-PL" dirty="0"/>
          </a:p>
        </p:txBody>
      </p:sp>
      <p:pic>
        <p:nvPicPr>
          <p:cNvPr id="40967" name="Picture 7" descr="Może być zdjęciem przedstawiającym 12 osób, ludzie grający w tenisa i tekst „ZAKŁADYUSŁUGOWEZACA USŁUGOWE CAHCO ZAKŁADY ZUZ POZNAN .com.pl zuz.com.p om”"/>
          <p:cNvPicPr>
            <a:picLocks noChangeAspect="1" noChangeArrowheads="1"/>
          </p:cNvPicPr>
          <p:nvPr/>
        </p:nvPicPr>
        <p:blipFill>
          <a:blip r:embed="rId6" cstate="print"/>
          <a:srcRect/>
          <a:stretch>
            <a:fillRect/>
          </a:stretch>
        </p:blipFill>
        <p:spPr bwMode="auto">
          <a:xfrm>
            <a:off x="2571736" y="4286256"/>
            <a:ext cx="2397919" cy="1798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pole tekstowe 18"/>
          <p:cNvSpPr txBox="1"/>
          <p:nvPr/>
        </p:nvSpPr>
        <p:spPr>
          <a:xfrm>
            <a:off x="3143240" y="6000768"/>
            <a:ext cx="4143404" cy="646331"/>
          </a:xfrm>
          <a:prstGeom prst="rect">
            <a:avLst/>
          </a:prstGeom>
          <a:noFill/>
        </p:spPr>
        <p:txBody>
          <a:bodyPr wrap="square" rtlCol="0">
            <a:spAutoFit/>
          </a:bodyPr>
          <a:lstStyle/>
          <a:p>
            <a:pPr algn="ctr"/>
            <a:r>
              <a:rPr lang="pl-PL" dirty="0" smtClean="0"/>
              <a:t>Bierzemy udział w uroczystościach sportowych i zawodach</a:t>
            </a:r>
            <a:endParaRPr lang="pl-PL" dirty="0"/>
          </a:p>
        </p:txBody>
      </p:sp>
      <p:pic>
        <p:nvPicPr>
          <p:cNvPr id="40968" name="Picture 8"/>
          <p:cNvPicPr>
            <a:picLocks noChangeAspect="1" noChangeArrowheads="1"/>
          </p:cNvPicPr>
          <p:nvPr/>
        </p:nvPicPr>
        <p:blipFill>
          <a:blip r:embed="rId7"/>
          <a:srcRect t="10228"/>
          <a:stretch>
            <a:fillRect/>
          </a:stretch>
        </p:blipFill>
        <p:spPr bwMode="auto">
          <a:xfrm>
            <a:off x="5000628" y="4214818"/>
            <a:ext cx="1131564" cy="188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70" name="Picture 10"/>
          <p:cNvPicPr>
            <a:picLocks noChangeAspect="1" noChangeArrowheads="1"/>
          </p:cNvPicPr>
          <p:nvPr/>
        </p:nvPicPr>
        <p:blipFill>
          <a:blip r:embed="rId8" cstate="print"/>
          <a:srcRect/>
          <a:stretch>
            <a:fillRect/>
          </a:stretch>
        </p:blipFill>
        <p:spPr bwMode="auto">
          <a:xfrm>
            <a:off x="6715140" y="5072074"/>
            <a:ext cx="1933562" cy="8524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pitał">
  <a:themeElements>
    <a:clrScheme name="Kapitał">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Pakiet Office">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pitał">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650</TotalTime>
  <Words>489</Words>
  <Application>Microsoft Office PowerPoint</Application>
  <PresentationFormat>Pokaz na ekranie (4:3)</PresentationFormat>
  <Paragraphs>155</Paragraphs>
  <Slides>24</Slides>
  <Notes>0</Notes>
  <HiddenSlides>0</HiddenSlides>
  <MMClips>0</MMClips>
  <ScaleCrop>false</ScaleCrop>
  <HeadingPairs>
    <vt:vector size="4" baseType="variant">
      <vt:variant>
        <vt:lpstr>Motyw</vt:lpstr>
      </vt:variant>
      <vt:variant>
        <vt:i4>1</vt:i4>
      </vt:variant>
      <vt:variant>
        <vt:lpstr>Tytuły slajdów</vt:lpstr>
      </vt:variant>
      <vt:variant>
        <vt:i4>24</vt:i4>
      </vt:variant>
    </vt:vector>
  </HeadingPairs>
  <TitlesOfParts>
    <vt:vector size="25" baseType="lpstr">
      <vt:lpstr>Kapitał</vt:lpstr>
      <vt:lpstr>Slajd 1</vt:lpstr>
      <vt:lpstr>REALIZACJA  CELÓW  PRIORYTETOWYCH  W  ROKU  SZKOLNYM 2022/2023</vt:lpstr>
      <vt:lpstr>REALIZACJA  CELÓW  PRIORYTETOWYCH  W  ROKU  SZKOLNYM 2023/2024</vt:lpstr>
      <vt:lpstr>REALIZACJA  CELÓW  PRIORYTETOWYCH  W  ROKU  SZKOLNYM 2024/2025</vt:lpstr>
      <vt:lpstr>DZIAŁANIA W ZAKRESIE PROMOCJI ZDROWIA 2022/2023</vt:lpstr>
      <vt:lpstr>DZIAŁANIA W ZAKRESIE PROMOCJI ZDROWIA 2022/2023</vt:lpstr>
      <vt:lpstr>DZIAŁANIA W ZAKRESIE PROMOCJI ZDROWIA 2023/2024</vt:lpstr>
      <vt:lpstr>DZIAŁANIA W ZAKRESIE PROMOCJI ZDROWIA 2023/2024</vt:lpstr>
      <vt:lpstr>DZIAŁANIA W ZAKRESIE PROMOCJI ZDROWIA 2024/2025</vt:lpstr>
      <vt:lpstr>DZIAŁANIA W ZAKRESIE PROMOCJI ZDROWIA 2024/2025</vt:lpstr>
      <vt:lpstr>DZIAŁANIA W ZAKRESIE PROMOCJI ZDROWIA 2024/2025</vt:lpstr>
      <vt:lpstr>DZIAŁANIA W ZAKRESIE PROMOCJI ZDROWIA 2024/2025</vt:lpstr>
      <vt:lpstr>WSPÓŁPRACA Z RODZICAMI  I ŚRODOWISKIEM LOKALNYM</vt:lpstr>
      <vt:lpstr>SZKOLENIA SPOŁECZNOŚCI SZKOLNEJ  W ZAKRESIE PROMOCJI ZDROWIA</vt:lpstr>
      <vt:lpstr>PRACA SZKOLNEGO KOORDYNATORA  I ZESPOŁU PROMOCJI ZDROWIA</vt:lpstr>
      <vt:lpstr>Slajd 16</vt:lpstr>
      <vt:lpstr>MONITOROWANIE SAMOPOCZUCIA SPOŁECZNOŚCI SZKOLNEJ</vt:lpstr>
      <vt:lpstr>Slajd 18</vt:lpstr>
      <vt:lpstr>WYNIKI EWALUACJI  DZIAŁAŃ SZKOŁY PROMUJĄCEJ ZDROWIE -2022/2023</vt:lpstr>
      <vt:lpstr>  WYNIKI EWALUACJI DZIAŁAŃ SZKOŁY PROMUJĄCEJ ZDROWIE -2023/2024</vt:lpstr>
      <vt:lpstr>WYNIKI EWALUACJI DZIAŁAŃ SZKOŁY PROMUJĄCEJ ZDROWIE 2024/2025</vt:lpstr>
      <vt:lpstr>WSPÓŁPRACA  Z PIELEGNIARKĄ SZKOLNĄ</vt:lpstr>
      <vt:lpstr>WSPÓŁPRACA  Z PIELEGNIARKĄ SZKOLNĄ</vt:lpstr>
      <vt:lpstr>DZIĘKUJEMY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Admin</dc:creator>
  <cp:lastModifiedBy>Admin</cp:lastModifiedBy>
  <cp:revision>80</cp:revision>
  <dcterms:created xsi:type="dcterms:W3CDTF">2025-06-26T16:43:47Z</dcterms:created>
  <dcterms:modified xsi:type="dcterms:W3CDTF">2025-06-29T14:17:48Z</dcterms:modified>
</cp:coreProperties>
</file>